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7" r:id="rId2"/>
    <p:sldId id="263" r:id="rId3"/>
    <p:sldId id="300" r:id="rId4"/>
    <p:sldId id="278" r:id="rId5"/>
    <p:sldId id="279" r:id="rId6"/>
    <p:sldId id="306" r:id="rId7"/>
    <p:sldId id="307" r:id="rId8"/>
    <p:sldId id="302" r:id="rId9"/>
    <p:sldId id="313" r:id="rId10"/>
    <p:sldId id="308" r:id="rId11"/>
    <p:sldId id="314" r:id="rId12"/>
    <p:sldId id="286" r:id="rId13"/>
    <p:sldId id="283" r:id="rId14"/>
    <p:sldId id="304" r:id="rId15"/>
    <p:sldId id="315" r:id="rId16"/>
    <p:sldId id="284" r:id="rId17"/>
    <p:sldId id="285" r:id="rId18"/>
    <p:sldId id="316" r:id="rId19"/>
    <p:sldId id="317" r:id="rId20"/>
    <p:sldId id="318" r:id="rId21"/>
    <p:sldId id="267" r:id="rId22"/>
    <p:sldId id="319" r:id="rId23"/>
    <p:sldId id="320" r:id="rId24"/>
    <p:sldId id="287" r:id="rId25"/>
    <p:sldId id="288" r:id="rId26"/>
    <p:sldId id="321" r:id="rId27"/>
    <p:sldId id="322" r:id="rId28"/>
    <p:sldId id="323" r:id="rId29"/>
    <p:sldId id="324" r:id="rId30"/>
    <p:sldId id="305" r:id="rId31"/>
    <p:sldId id="326" r:id="rId32"/>
    <p:sldId id="328" r:id="rId33"/>
    <p:sldId id="330" r:id="rId34"/>
    <p:sldId id="332" r:id="rId35"/>
    <p:sldId id="333" r:id="rId36"/>
    <p:sldId id="266"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城昊 贾" initials="城贾" lastIdx="1" clrIdx="0">
    <p:extLst>
      <p:ext uri="{19B8F6BF-5375-455C-9EA6-DF929625EA0E}">
        <p15:presenceInfo xmlns:p15="http://schemas.microsoft.com/office/powerpoint/2012/main" userId="20e5d971dc481f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79924" autoAdjust="0"/>
  </p:normalViewPr>
  <p:slideViewPr>
    <p:cSldViewPr snapToGrid="0" showGuides="1">
      <p:cViewPr>
        <p:scale>
          <a:sx n="100" d="100"/>
          <a:sy n="100" d="100"/>
        </p:scale>
        <p:origin x="196" y="348"/>
      </p:cViewPr>
      <p:guideLst>
        <p:guide orient="horz" pos="2147"/>
        <p:guide pos="383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4T13:30:37.09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panose="02010600040101010101" charset="-122"/>
              </a:defRPr>
            </a:lvl1pPr>
            <a:lvl2pPr marL="742950" indent="-285750">
              <a:defRPr sz="2000" b="1">
                <a:solidFill>
                  <a:schemeClr val="tx1"/>
                </a:solidFill>
                <a:latin typeface="Arial" panose="020B0604020202020204" pitchFamily="34" charset="0"/>
                <a:ea typeface="华文中宋" panose="02010600040101010101" charset="-122"/>
              </a:defRPr>
            </a:lvl2pPr>
            <a:lvl3pPr marL="1143000" indent="-228600">
              <a:defRPr sz="2000" b="1">
                <a:solidFill>
                  <a:schemeClr val="tx1"/>
                </a:solidFill>
                <a:latin typeface="Arial" panose="020B0604020202020204" pitchFamily="34" charset="0"/>
                <a:ea typeface="华文中宋" panose="02010600040101010101" charset="-122"/>
              </a:defRPr>
            </a:lvl3pPr>
            <a:lvl4pPr marL="1600200" indent="-228600">
              <a:defRPr sz="2000" b="1">
                <a:solidFill>
                  <a:schemeClr val="tx1"/>
                </a:solidFill>
                <a:latin typeface="Arial" panose="020B0604020202020204" pitchFamily="34" charset="0"/>
                <a:ea typeface="华文中宋" panose="02010600040101010101" charset="-122"/>
              </a:defRPr>
            </a:lvl4pPr>
            <a:lvl5pPr marL="2057400" indent="-228600">
              <a:defRPr sz="2000" b="1">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panose="02010600040101010101"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112169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56595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51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7963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8043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2023/10/23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2023/10/23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2023/10/23</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panose="02010600040101010101" charset="-122"/>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panose="020106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charset="-122"/>
              <a:cs typeface="+mn-cs"/>
            </a:endParaRPr>
          </a:p>
        </p:txBody>
      </p:sp>
      <p:sp>
        <p:nvSpPr>
          <p:cNvPr id="2" name="标题 1"/>
          <p:cNvSpPr>
            <a:spLocks noGrp="1"/>
          </p:cNvSpPr>
          <p:nvPr>
            <p:ph type="ctrTitle"/>
          </p:nvPr>
        </p:nvSpPr>
        <p:spPr>
          <a:xfrm>
            <a:off x="1524000" y="1933085"/>
            <a:ext cx="9144000" cy="1992963"/>
          </a:xfrm>
        </p:spPr>
        <p:txBody>
          <a:bodyPr/>
          <a:lstStyle/>
          <a:p>
            <a:r>
              <a:rPr lang="zh-CN" altLang="en-US" b="1" dirty="0"/>
              <a:t>计算机网络研讨课第一阶段实验总结</a:t>
            </a:r>
          </a:p>
        </p:txBody>
      </p:sp>
      <p:sp>
        <p:nvSpPr>
          <p:cNvPr id="3" name="副标题 2"/>
          <p:cNvSpPr>
            <a:spLocks noGrp="1"/>
          </p:cNvSpPr>
          <p:nvPr>
            <p:ph type="subTitle" idx="1"/>
          </p:nvPr>
        </p:nvSpPr>
        <p:spPr>
          <a:xfrm>
            <a:off x="1524000" y="4005618"/>
            <a:ext cx="9144000" cy="1970829"/>
          </a:xfrm>
        </p:spPr>
        <p:txBody>
          <a:bodyPr>
            <a:normAutofit/>
          </a:bodyPr>
          <a:lstStyle/>
          <a:p>
            <a:r>
              <a:rPr lang="zh-CN" altLang="en-US" sz="2800" dirty="0"/>
              <a:t>贾城昊</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互联网协议实验</a:t>
            </a:r>
            <a:endParaRPr lang="en-US" altLang="zh-CN" dirty="0">
              <a:sym typeface="+mn-ea"/>
            </a:endParaRPr>
          </a:p>
          <a:p>
            <a:pPr marL="0" indent="0">
              <a:buNone/>
            </a:pPr>
            <a:endParaRPr lang="zh-CN" altLang="en-US" dirty="0">
              <a:solidFill>
                <a:schemeClr val="tx1"/>
              </a:solidFill>
            </a:endParaRPr>
          </a:p>
        </p:txBody>
      </p:sp>
      <p:sp>
        <p:nvSpPr>
          <p:cNvPr id="3" name="标题 2"/>
          <p:cNvSpPr>
            <a:spLocks noGrp="1"/>
          </p:cNvSpPr>
          <p:nvPr>
            <p:ph type="title"/>
          </p:nvPr>
        </p:nvSpPr>
        <p:spPr/>
        <p:txBody>
          <a:bodyPr/>
          <a:lstStyle/>
          <a:p>
            <a:r>
              <a:rPr lang="zh-CN" altLang="en-US" dirty="0"/>
              <a:t>调研与结果解释</a:t>
            </a:r>
          </a:p>
        </p:txBody>
      </p:sp>
      <p:sp>
        <p:nvSpPr>
          <p:cNvPr id="4" name="文本框 3">
            <a:extLst>
              <a:ext uri="{FF2B5EF4-FFF2-40B4-BE49-F238E27FC236}">
                <a16:creationId xmlns:a16="http://schemas.microsoft.com/office/drawing/2014/main" id="{904792B4-30BF-FED3-9116-BE6EDF339FF5}"/>
              </a:ext>
            </a:extLst>
          </p:cNvPr>
          <p:cNvSpPr txBox="1"/>
          <p:nvPr/>
        </p:nvSpPr>
        <p:spPr>
          <a:xfrm>
            <a:off x="1105929" y="1889953"/>
            <a:ext cx="9842157" cy="4247317"/>
          </a:xfrm>
          <a:prstGeom prst="rect">
            <a:avLst/>
          </a:prstGeom>
          <a:noFill/>
        </p:spPr>
        <p:txBody>
          <a:bodyPr wrap="square" rtlCol="0">
            <a:spAutoFit/>
          </a:bodyPr>
          <a:lstStyle/>
          <a:p>
            <a:r>
              <a:rPr lang="zh-CN" altLang="en-US" dirty="0"/>
              <a:t>对于整个下载 </a:t>
            </a:r>
            <a:r>
              <a:rPr lang="en-US" altLang="zh-CN" dirty="0"/>
              <a:t>UCAS </a:t>
            </a:r>
            <a:r>
              <a:rPr lang="zh-CN" altLang="en-US" dirty="0"/>
              <a:t>主页的过程解释如下：</a:t>
            </a:r>
            <a:endParaRPr lang="en-US" altLang="zh-CN" dirty="0"/>
          </a:p>
          <a:p>
            <a:endParaRPr lang="en-US" altLang="zh-CN" dirty="0"/>
          </a:p>
          <a:p>
            <a:pPr marL="342900" indent="-342900">
              <a:buFont typeface="+mj-lt"/>
              <a:buAutoNum type="arabicPeriod"/>
            </a:pPr>
            <a:r>
              <a:rPr lang="zh-CN" altLang="en-US" dirty="0"/>
              <a:t>输入命令后，第一步执行的是将域名 </a:t>
            </a:r>
            <a:r>
              <a:rPr lang="en-US" altLang="zh-CN" dirty="0"/>
              <a:t>www.ucas.ac.cn</a:t>
            </a:r>
            <a:r>
              <a:rPr lang="zh-CN" altLang="en-US" dirty="0">
                <a:solidFill>
                  <a:srgbClr val="FF0000"/>
                </a:solidFill>
              </a:rPr>
              <a:t>通过 </a:t>
            </a:r>
            <a:r>
              <a:rPr lang="en-US" altLang="zh-CN" dirty="0">
                <a:solidFill>
                  <a:srgbClr val="FF0000"/>
                </a:solidFill>
              </a:rPr>
              <a:t>DNS </a:t>
            </a:r>
            <a:r>
              <a:rPr lang="zh-CN" altLang="en-US" dirty="0">
                <a:solidFill>
                  <a:srgbClr val="FF0000"/>
                </a:solidFill>
              </a:rPr>
              <a:t>协议解析</a:t>
            </a:r>
            <a:r>
              <a:rPr lang="zh-CN" altLang="en-US" dirty="0"/>
              <a:t>转换为相应的 </a:t>
            </a:r>
            <a:r>
              <a:rPr lang="en-US" altLang="zh-CN" dirty="0"/>
              <a:t>IP </a:t>
            </a:r>
            <a:r>
              <a:rPr lang="zh-CN" altLang="en-US" dirty="0"/>
              <a:t>地址。</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然后本地会选择一个大于 </a:t>
            </a:r>
            <a:r>
              <a:rPr lang="en-US" altLang="zh-CN" dirty="0"/>
              <a:t>1024 </a:t>
            </a:r>
            <a:r>
              <a:rPr lang="zh-CN" altLang="en-US" dirty="0"/>
              <a:t>的本机端口（例如本次实验中是 </a:t>
            </a:r>
            <a:r>
              <a:rPr lang="en-US" altLang="zh-CN" dirty="0"/>
              <a:t>50840</a:t>
            </a:r>
            <a:r>
              <a:rPr lang="zh-CN" altLang="en-US" dirty="0"/>
              <a:t>）向转换后的目标 </a:t>
            </a:r>
            <a:r>
              <a:rPr lang="en-US" altLang="zh-CN" dirty="0"/>
              <a:t>IP </a:t>
            </a:r>
            <a:r>
              <a:rPr lang="zh-CN" altLang="en-US" dirty="0"/>
              <a:t>地址的 </a:t>
            </a:r>
            <a:r>
              <a:rPr lang="en-US" altLang="zh-CN" dirty="0"/>
              <a:t>80 </a:t>
            </a:r>
            <a:r>
              <a:rPr lang="zh-CN" altLang="en-US" dirty="0"/>
              <a:t>端口发起 </a:t>
            </a:r>
            <a:r>
              <a:rPr lang="en-US" altLang="zh-CN" dirty="0"/>
              <a:t>TCP </a:t>
            </a:r>
            <a:r>
              <a:rPr lang="zh-CN" altLang="en-US" dirty="0"/>
              <a:t>连接请求。经过标准的 </a:t>
            </a:r>
            <a:r>
              <a:rPr lang="en-US" altLang="zh-CN" dirty="0"/>
              <a:t>TCP </a:t>
            </a:r>
            <a:r>
              <a:rPr lang="zh-CN" altLang="en-US" dirty="0"/>
              <a:t>握手流程，</a:t>
            </a:r>
            <a:r>
              <a:rPr lang="zh-CN" altLang="en-US" dirty="0">
                <a:solidFill>
                  <a:srgbClr val="FF0000"/>
                </a:solidFill>
              </a:rPr>
              <a:t>建立 </a:t>
            </a:r>
            <a:r>
              <a:rPr lang="en-US" altLang="zh-CN" dirty="0">
                <a:solidFill>
                  <a:srgbClr val="FF0000"/>
                </a:solidFill>
              </a:rPr>
              <a:t>TCP </a:t>
            </a:r>
            <a:r>
              <a:rPr lang="zh-CN" altLang="en-US" dirty="0">
                <a:solidFill>
                  <a:srgbClr val="FF0000"/>
                </a:solidFill>
              </a:rPr>
              <a:t>连接</a:t>
            </a:r>
            <a:r>
              <a:rPr lang="zh-CN" altLang="en-US" dirty="0"/>
              <a:t>。</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在建立起的 </a:t>
            </a:r>
            <a:r>
              <a:rPr lang="en-US" altLang="zh-CN" dirty="0"/>
              <a:t>TCP </a:t>
            </a:r>
            <a:r>
              <a:rPr lang="zh-CN" altLang="en-US" dirty="0"/>
              <a:t>连接中，</a:t>
            </a:r>
            <a:r>
              <a:rPr lang="zh-CN" altLang="en-US" dirty="0">
                <a:solidFill>
                  <a:srgbClr val="FF0000"/>
                </a:solidFill>
              </a:rPr>
              <a:t>按照 </a:t>
            </a:r>
            <a:r>
              <a:rPr lang="en-US" altLang="zh-CN" dirty="0">
                <a:solidFill>
                  <a:srgbClr val="FF0000"/>
                </a:solidFill>
              </a:rPr>
              <a:t>HTTP </a:t>
            </a:r>
            <a:r>
              <a:rPr lang="zh-CN" altLang="en-US" dirty="0">
                <a:solidFill>
                  <a:srgbClr val="FF0000"/>
                </a:solidFill>
              </a:rPr>
              <a:t>协议标准向目标发送 </a:t>
            </a:r>
            <a:r>
              <a:rPr lang="en-US" altLang="zh-CN" dirty="0"/>
              <a:t>GET </a:t>
            </a:r>
            <a:r>
              <a:rPr lang="zh-CN" altLang="en-US" dirty="0"/>
              <a:t>方法报文</a:t>
            </a:r>
            <a:r>
              <a:rPr lang="en-US" altLang="zh-CN" dirty="0"/>
              <a:t>(HTTP </a:t>
            </a:r>
            <a:r>
              <a:rPr lang="zh-CN" altLang="en-US" dirty="0"/>
              <a:t>请求</a:t>
            </a:r>
            <a:r>
              <a:rPr lang="en-US" altLang="zh-CN" dirty="0"/>
              <a:t>)</a:t>
            </a:r>
            <a:r>
              <a:rPr lang="zh-CN" altLang="en-US" dirty="0"/>
              <a:t>。目的主机收到数据帧，通过 </a:t>
            </a:r>
            <a:r>
              <a:rPr lang="en-US" altLang="zh-CN" dirty="0"/>
              <a:t>IP-&gt;TCP-&gt;HTTP</a:t>
            </a:r>
            <a:r>
              <a:rPr lang="zh-CN" altLang="en-US" dirty="0"/>
              <a:t>，</a:t>
            </a:r>
            <a:r>
              <a:rPr lang="en-US" altLang="zh-CN" dirty="0"/>
              <a:t>HTTP </a:t>
            </a:r>
            <a:r>
              <a:rPr lang="zh-CN" altLang="en-US" dirty="0"/>
              <a:t>协议单元会</a:t>
            </a:r>
            <a:r>
              <a:rPr lang="zh-CN" altLang="en-US" dirty="0">
                <a:solidFill>
                  <a:srgbClr val="FF0000"/>
                </a:solidFill>
              </a:rPr>
              <a:t>回应 </a:t>
            </a:r>
            <a:r>
              <a:rPr lang="en-US" altLang="zh-CN" dirty="0">
                <a:solidFill>
                  <a:srgbClr val="FF0000"/>
                </a:solidFill>
              </a:rPr>
              <a:t>HTTP </a:t>
            </a:r>
            <a:r>
              <a:rPr lang="zh-CN" altLang="en-US" dirty="0">
                <a:solidFill>
                  <a:srgbClr val="FF0000"/>
                </a:solidFill>
              </a:rPr>
              <a:t>协议格式封装好的 </a:t>
            </a:r>
            <a:r>
              <a:rPr lang="en-US" altLang="zh-CN" dirty="0">
                <a:solidFill>
                  <a:srgbClr val="FF0000"/>
                </a:solidFill>
              </a:rPr>
              <a:t>HTML </a:t>
            </a:r>
            <a:r>
              <a:rPr lang="zh-CN" altLang="en-US" dirty="0">
                <a:solidFill>
                  <a:srgbClr val="FF0000"/>
                </a:solidFill>
              </a:rPr>
              <a:t>形式数据</a:t>
            </a:r>
            <a:r>
              <a:rPr lang="en-US" altLang="zh-CN" dirty="0"/>
              <a:t>(HTTP </a:t>
            </a:r>
            <a:r>
              <a:rPr lang="zh-CN" altLang="en-US" dirty="0"/>
              <a:t>响应</a:t>
            </a:r>
            <a:r>
              <a:rPr lang="en-US" altLang="zh-CN" dirty="0"/>
              <a:t>)</a:t>
            </a:r>
            <a:r>
              <a:rPr lang="zh-CN" altLang="en-US" dirty="0"/>
              <a:t>，其中包含网页的 </a:t>
            </a:r>
            <a:r>
              <a:rPr lang="en-US" altLang="zh-CN" dirty="0"/>
              <a:t>HTML </a:t>
            </a:r>
            <a:r>
              <a:rPr lang="zh-CN" altLang="en-US" dirty="0"/>
              <a:t>内容、状态码（例如 </a:t>
            </a:r>
            <a:r>
              <a:rPr lang="en-US" altLang="zh-CN" dirty="0"/>
              <a:t>200 </a:t>
            </a:r>
            <a:r>
              <a:rPr lang="zh-CN" altLang="en-US" dirty="0"/>
              <a:t>表 示成功）、头部信息（包括服务器类型、响应日期等）。</a:t>
            </a:r>
            <a:endParaRPr lang="en-US" altLang="zh-CN" dirty="0"/>
          </a:p>
          <a:p>
            <a:pPr marL="342900" indent="-342900">
              <a:buFont typeface="+mj-lt"/>
              <a:buAutoNum type="arabicPeriod"/>
            </a:pPr>
            <a:endParaRPr lang="en-US" altLang="zh-CN" dirty="0"/>
          </a:p>
          <a:p>
            <a:pPr marL="342900" indent="-342900">
              <a:buFont typeface="+mj-lt"/>
              <a:buAutoNum type="arabicPeriod"/>
            </a:pPr>
            <a:r>
              <a:rPr lang="zh-CN" altLang="en-US" dirty="0"/>
              <a:t>主机收到数据帧，</a:t>
            </a:r>
            <a:r>
              <a:rPr lang="zh-CN" altLang="en-US" dirty="0">
                <a:solidFill>
                  <a:srgbClr val="FF0000"/>
                </a:solidFill>
              </a:rPr>
              <a:t>通过 </a:t>
            </a:r>
            <a:r>
              <a:rPr lang="en-US" altLang="zh-CN" dirty="0">
                <a:solidFill>
                  <a:srgbClr val="FF0000"/>
                </a:solidFill>
              </a:rPr>
              <a:t>IP-&gt;TCP-&gt;HTTP-&gt;</a:t>
            </a:r>
            <a:r>
              <a:rPr lang="zh-CN" altLang="en-US" dirty="0">
                <a:solidFill>
                  <a:srgbClr val="FF0000"/>
                </a:solidFill>
              </a:rPr>
              <a:t>本地</a:t>
            </a:r>
            <a:r>
              <a:rPr lang="zh-CN" altLang="en-US" dirty="0"/>
              <a:t>，网页数据（包括 </a:t>
            </a:r>
            <a:r>
              <a:rPr lang="en-US" altLang="zh-CN" dirty="0"/>
              <a:t>HTML</a:t>
            </a:r>
            <a:r>
              <a:rPr lang="zh-CN" altLang="en-US" dirty="0"/>
              <a:t>、</a:t>
            </a:r>
            <a:r>
              <a:rPr lang="en-US" altLang="zh-CN" dirty="0"/>
              <a:t>CSS</a:t>
            </a:r>
            <a:r>
              <a:rPr lang="zh-CN" altLang="en-US" dirty="0"/>
              <a:t>、 </a:t>
            </a:r>
            <a:r>
              <a:rPr lang="en-US" altLang="zh-CN" dirty="0"/>
              <a:t>JavaScript </a:t>
            </a:r>
            <a:r>
              <a:rPr lang="zh-CN" altLang="en-US" dirty="0"/>
              <a:t>和其他资源）下载完毕。 </a:t>
            </a:r>
          </a:p>
        </p:txBody>
      </p:sp>
    </p:spTree>
    <p:extLst>
      <p:ext uri="{BB962C8B-B14F-4D97-AF65-F5344CB8AC3E}">
        <p14:creationId xmlns:p14="http://schemas.microsoft.com/office/powerpoint/2010/main" val="366401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流完成时间实验</a:t>
            </a:r>
            <a:endParaRPr lang="en-US" altLang="zh-CN" dirty="0">
              <a:sym typeface="+mn-ea"/>
            </a:endParaRPr>
          </a:p>
          <a:p>
            <a:pPr marL="0" indent="0">
              <a:buNone/>
            </a:pPr>
            <a:endParaRPr lang="zh-CN" altLang="en-US" dirty="0">
              <a:solidFill>
                <a:schemeClr val="tx1"/>
              </a:solidFill>
            </a:endParaRPr>
          </a:p>
        </p:txBody>
      </p:sp>
      <p:sp>
        <p:nvSpPr>
          <p:cNvPr id="3" name="标题 2"/>
          <p:cNvSpPr>
            <a:spLocks noGrp="1"/>
          </p:cNvSpPr>
          <p:nvPr>
            <p:ph type="title"/>
          </p:nvPr>
        </p:nvSpPr>
        <p:spPr/>
        <p:txBody>
          <a:bodyPr/>
          <a:lstStyle/>
          <a:p>
            <a:r>
              <a:rPr lang="zh-CN" altLang="en-US" dirty="0"/>
              <a:t>调研与结果解释</a:t>
            </a:r>
          </a:p>
        </p:txBody>
      </p:sp>
      <p:sp>
        <p:nvSpPr>
          <p:cNvPr id="5" name="文本框 4">
            <a:extLst>
              <a:ext uri="{FF2B5EF4-FFF2-40B4-BE49-F238E27FC236}">
                <a16:creationId xmlns:a16="http://schemas.microsoft.com/office/drawing/2014/main" id="{88A1F74E-4B32-1FE5-9FCC-155896D6E7EF}"/>
              </a:ext>
            </a:extLst>
          </p:cNvPr>
          <p:cNvSpPr txBox="1"/>
          <p:nvPr/>
        </p:nvSpPr>
        <p:spPr>
          <a:xfrm>
            <a:off x="1388836" y="2285522"/>
            <a:ext cx="10058400" cy="1384995"/>
          </a:xfrm>
          <a:prstGeom prst="rect">
            <a:avLst/>
          </a:prstGeom>
          <a:noFill/>
        </p:spPr>
        <p:txBody>
          <a:bodyPr wrap="square" rtlCol="0">
            <a:spAutoFit/>
          </a:bodyPr>
          <a:lstStyle/>
          <a:p>
            <a:r>
              <a:rPr lang="en-US" altLang="zh-CN" sz="1400" dirty="0"/>
              <a:t>       TCP </a:t>
            </a:r>
            <a:r>
              <a:rPr lang="zh-CN" altLang="en-US" sz="1400" dirty="0"/>
              <a:t>协议会将应用层的数据流分割成适当长度的报文段，最大传输段大小（</a:t>
            </a:r>
            <a:r>
              <a:rPr lang="en-US" altLang="zh-CN" sz="1400" dirty="0"/>
              <a:t>MSS)</a:t>
            </a:r>
            <a:r>
              <a:rPr lang="zh-CN" altLang="en-US" sz="1400" dirty="0"/>
              <a:t>通常受该计算机连接的网络的数据链路层的最大传送单元（</a:t>
            </a:r>
            <a:r>
              <a:rPr lang="en-US" altLang="zh-CN" sz="1400" dirty="0"/>
              <a:t>MTU</a:t>
            </a:r>
            <a:r>
              <a:rPr lang="zh-CN" altLang="en-US" sz="1400" dirty="0"/>
              <a:t>）限制。而 </a:t>
            </a:r>
            <a:r>
              <a:rPr lang="en-US" altLang="zh-CN" sz="1400" dirty="0">
                <a:solidFill>
                  <a:srgbClr val="FF0000"/>
                </a:solidFill>
              </a:rPr>
              <a:t>TCP </a:t>
            </a:r>
            <a:r>
              <a:rPr lang="zh-CN" altLang="en-US" sz="1400" dirty="0">
                <a:solidFill>
                  <a:srgbClr val="FF0000"/>
                </a:solidFill>
              </a:rPr>
              <a:t>的传输速率是由其阻塞算法决定的</a:t>
            </a:r>
            <a:r>
              <a:rPr lang="zh-CN" altLang="en-US" sz="1400" dirty="0"/>
              <a:t>，</a:t>
            </a:r>
            <a:r>
              <a:rPr lang="en-US" altLang="zh-CN" sz="1400" dirty="0"/>
              <a:t>TCP </a:t>
            </a:r>
            <a:r>
              <a:rPr lang="zh-CN" altLang="en-US" sz="1400" dirty="0"/>
              <a:t>拥塞算法缓慢地探测网络的可用带宽，增加传输速率直到检测到分组丢失，然后指数地降低传输速率。 </a:t>
            </a:r>
            <a:endParaRPr lang="en-US" altLang="zh-CN" sz="1400" dirty="0"/>
          </a:p>
          <a:p>
            <a:r>
              <a:rPr lang="en-US" altLang="zh-CN" sz="1400" dirty="0"/>
              <a:t>       </a:t>
            </a:r>
            <a:r>
              <a:rPr lang="zh-CN" altLang="en-US" sz="1400" dirty="0"/>
              <a:t>当数据包大小不变带宽增加时，该算法会增加传输速率直至分组丢失，而</a:t>
            </a:r>
            <a:r>
              <a:rPr lang="zh-CN" altLang="en-US" sz="1400" dirty="0">
                <a:solidFill>
                  <a:srgbClr val="FF0000"/>
                </a:solidFill>
              </a:rPr>
              <a:t>降低传输速率时指数级的，因此速率并不会随着带宽的增加而线性增加。</a:t>
            </a:r>
            <a:endParaRPr lang="en-US" altLang="zh-CN" sz="1400" dirty="0">
              <a:solidFill>
                <a:srgbClr val="FF0000"/>
              </a:solidFill>
            </a:endParaRPr>
          </a:p>
          <a:p>
            <a:r>
              <a:rPr lang="en-US" altLang="zh-CN" sz="1400" dirty="0"/>
              <a:t>      </a:t>
            </a:r>
            <a:r>
              <a:rPr lang="zh-CN" altLang="en-US" sz="1400" dirty="0"/>
              <a:t> 同时，</a:t>
            </a:r>
            <a:r>
              <a:rPr lang="zh-CN" altLang="en-US" sz="1400" dirty="0">
                <a:solidFill>
                  <a:srgbClr val="FF0000"/>
                </a:solidFill>
              </a:rPr>
              <a:t>对数据进行分组也会造成丢包、排队、阻塞等问题</a:t>
            </a:r>
            <a:r>
              <a:rPr lang="zh-CN" altLang="en-US" sz="1400" dirty="0"/>
              <a:t>，这也会影响到传输速率的增长。</a:t>
            </a:r>
          </a:p>
        </p:txBody>
      </p:sp>
      <p:sp>
        <p:nvSpPr>
          <p:cNvPr id="10" name="文本框 9">
            <a:extLst>
              <a:ext uri="{FF2B5EF4-FFF2-40B4-BE49-F238E27FC236}">
                <a16:creationId xmlns:a16="http://schemas.microsoft.com/office/drawing/2014/main" id="{87ED38F0-7100-AF2D-6BDF-699C01C6DBDF}"/>
              </a:ext>
            </a:extLst>
          </p:cNvPr>
          <p:cNvSpPr txBox="1"/>
          <p:nvPr/>
        </p:nvSpPr>
        <p:spPr>
          <a:xfrm>
            <a:off x="1148639" y="1955431"/>
            <a:ext cx="3385751" cy="369332"/>
          </a:xfrm>
          <a:prstGeom prst="rect">
            <a:avLst/>
          </a:prstGeom>
          <a:noFill/>
        </p:spPr>
        <p:txBody>
          <a:bodyPr wrap="square" rtlCol="0">
            <a:spAutoFit/>
          </a:bodyPr>
          <a:lstStyle/>
          <a:p>
            <a:r>
              <a:rPr lang="en-US" altLang="zh-CN" b="1" dirty="0"/>
              <a:t>1.</a:t>
            </a:r>
            <a:r>
              <a:rPr lang="zh-CN" altLang="en-US" b="1" dirty="0"/>
              <a:t> </a:t>
            </a:r>
            <a:r>
              <a:rPr lang="en-US" altLang="zh-CN" b="1" dirty="0"/>
              <a:t>TCP</a:t>
            </a:r>
            <a:r>
              <a:rPr lang="zh-CN" altLang="en-US" b="1" dirty="0"/>
              <a:t>传输：</a:t>
            </a:r>
          </a:p>
        </p:txBody>
      </p:sp>
      <p:sp>
        <p:nvSpPr>
          <p:cNvPr id="11" name="文本框 10">
            <a:extLst>
              <a:ext uri="{FF2B5EF4-FFF2-40B4-BE49-F238E27FC236}">
                <a16:creationId xmlns:a16="http://schemas.microsoft.com/office/drawing/2014/main" id="{FF076CAD-808E-644A-7F09-B2C380134C77}"/>
              </a:ext>
            </a:extLst>
          </p:cNvPr>
          <p:cNvSpPr txBox="1"/>
          <p:nvPr/>
        </p:nvSpPr>
        <p:spPr>
          <a:xfrm>
            <a:off x="1099211" y="3653849"/>
            <a:ext cx="3385751" cy="369332"/>
          </a:xfrm>
          <a:prstGeom prst="rect">
            <a:avLst/>
          </a:prstGeom>
          <a:noFill/>
        </p:spPr>
        <p:txBody>
          <a:bodyPr wrap="square" rtlCol="0">
            <a:spAutoFit/>
          </a:bodyPr>
          <a:lstStyle/>
          <a:p>
            <a:r>
              <a:rPr lang="en-US" altLang="zh-CN" b="1" dirty="0"/>
              <a:t>2. </a:t>
            </a:r>
            <a:r>
              <a:rPr lang="zh-CN" altLang="en-US" b="1" dirty="0"/>
              <a:t>慢启动机制：</a:t>
            </a:r>
          </a:p>
        </p:txBody>
      </p:sp>
      <p:sp>
        <p:nvSpPr>
          <p:cNvPr id="12" name="文本框 11">
            <a:extLst>
              <a:ext uri="{FF2B5EF4-FFF2-40B4-BE49-F238E27FC236}">
                <a16:creationId xmlns:a16="http://schemas.microsoft.com/office/drawing/2014/main" id="{A73C8A5D-9045-723F-A03E-31CEC8CA9ADA}"/>
              </a:ext>
            </a:extLst>
          </p:cNvPr>
          <p:cNvSpPr txBox="1"/>
          <p:nvPr/>
        </p:nvSpPr>
        <p:spPr>
          <a:xfrm>
            <a:off x="1388836" y="4014021"/>
            <a:ext cx="10058400" cy="2246769"/>
          </a:xfrm>
          <a:prstGeom prst="rect">
            <a:avLst/>
          </a:prstGeom>
          <a:noFill/>
        </p:spPr>
        <p:txBody>
          <a:bodyPr wrap="square" rtlCol="0">
            <a:spAutoFit/>
          </a:bodyPr>
          <a:lstStyle/>
          <a:p>
            <a:r>
              <a:rPr lang="zh-CN" altLang="en-US" sz="1400" dirty="0"/>
              <a:t>       慢启动是 </a:t>
            </a:r>
            <a:r>
              <a:rPr lang="en-US" altLang="zh-CN" sz="1400" dirty="0"/>
              <a:t>TCP </a:t>
            </a:r>
            <a:r>
              <a:rPr lang="zh-CN" altLang="en-US" sz="1400" dirty="0"/>
              <a:t>使用的一种阻塞控制机制。慢启动也叫做指数增长期。慢启动是指每次</a:t>
            </a:r>
            <a:r>
              <a:rPr lang="en-US" altLang="zh-CN" sz="1400" dirty="0"/>
              <a:t>TCP </a:t>
            </a:r>
            <a:r>
              <a:rPr lang="zh-CN" altLang="en-US" sz="1400" dirty="0"/>
              <a:t>接收窗口收到确认时都会增长。增加的大小就是已确认段的数目。这种情况一直保持到要么没有收到一些段，要么窗口大小到达预先定义的阈值。如果发生丢失事件，</a:t>
            </a:r>
            <a:r>
              <a:rPr lang="en-US" altLang="zh-CN" sz="1400" dirty="0"/>
              <a:t>TCP </a:t>
            </a:r>
            <a:r>
              <a:rPr lang="zh-CN" altLang="en-US" sz="1400" dirty="0"/>
              <a:t>就认为这是网络阻塞，就会采取措施减轻网络拥挤。一旦发生丢失事件或者到达阈值，</a:t>
            </a:r>
            <a:r>
              <a:rPr lang="en-US" altLang="zh-CN" sz="1400" dirty="0"/>
              <a:t>TCP </a:t>
            </a:r>
            <a:r>
              <a:rPr lang="zh-CN" altLang="en-US" sz="1400" dirty="0"/>
              <a:t>就会进入线性增长阶段。这时，每经过一个 </a:t>
            </a:r>
            <a:r>
              <a:rPr lang="en-US" altLang="zh-CN" sz="1400" dirty="0"/>
              <a:t>RTT </a:t>
            </a:r>
            <a:r>
              <a:rPr lang="zh-CN" altLang="en-US" sz="1400" dirty="0"/>
              <a:t>窗口增长一个段。</a:t>
            </a:r>
          </a:p>
          <a:p>
            <a:r>
              <a:rPr lang="zh-CN" altLang="en-US" sz="1400" dirty="0"/>
              <a:t>       </a:t>
            </a:r>
            <a:r>
              <a:rPr lang="zh-CN" altLang="en-US" sz="1400" dirty="0">
                <a:solidFill>
                  <a:srgbClr val="FF0000"/>
                </a:solidFill>
              </a:rPr>
              <a:t>由于 </a:t>
            </a:r>
            <a:r>
              <a:rPr lang="en-US" altLang="zh-CN" sz="1400" dirty="0">
                <a:solidFill>
                  <a:srgbClr val="FF0000"/>
                </a:solidFill>
              </a:rPr>
              <a:t>TCP </a:t>
            </a:r>
            <a:r>
              <a:rPr lang="zh-CN" altLang="en-US" sz="1400" dirty="0">
                <a:solidFill>
                  <a:srgbClr val="FF0000"/>
                </a:solidFill>
              </a:rPr>
              <a:t>连接会随着时间进行自我调谐，起初会限制连接的最大速度，如果数据传输成功，会随着时间的推移提高传输速度</a:t>
            </a:r>
            <a:r>
              <a:rPr lang="zh-CN" altLang="en-US" sz="1400" dirty="0"/>
              <a:t>，这就是 </a:t>
            </a:r>
            <a:r>
              <a:rPr lang="en-US" altLang="zh-CN" sz="1400" dirty="0"/>
              <a:t>TCP </a:t>
            </a:r>
            <a:r>
              <a:rPr lang="zh-CN" altLang="en-US" sz="1400" dirty="0"/>
              <a:t>的慢启动机制。</a:t>
            </a:r>
          </a:p>
          <a:p>
            <a:r>
              <a:rPr lang="zh-CN" altLang="en-US" sz="1400" dirty="0"/>
              <a:t>       这样就解释了在带宽较高时，小数据包没有达到期待的网速的问题。在慢启动阶段，</a:t>
            </a:r>
            <a:r>
              <a:rPr lang="en-US" altLang="zh-CN" sz="1400" dirty="0"/>
              <a:t>TCP </a:t>
            </a:r>
            <a:r>
              <a:rPr lang="zh-CN" altLang="en-US" sz="1400" dirty="0"/>
              <a:t>预留的窗口大小会随着每接受到一个段而指数级增长，</a:t>
            </a:r>
            <a:r>
              <a:rPr lang="zh-CN" altLang="en-US" sz="1400" dirty="0">
                <a:solidFill>
                  <a:srgbClr val="FF0000"/>
                </a:solidFill>
              </a:rPr>
              <a:t>对于数据包大小较小的包，在窗口还没有达到带宽的阈值时可能传输就已经结束了</a:t>
            </a:r>
            <a:r>
              <a:rPr lang="zh-CN" altLang="en-US" sz="1400" dirty="0"/>
              <a:t>，因此此时测得的传输速率会明显小于对应带宽的最大速率。</a:t>
            </a:r>
          </a:p>
          <a:p>
            <a:endParaRPr lang="zh-CN" altLang="en-US" sz="1400" dirty="0"/>
          </a:p>
        </p:txBody>
      </p:sp>
    </p:spTree>
    <p:extLst>
      <p:ext uri="{BB962C8B-B14F-4D97-AF65-F5344CB8AC3E}">
        <p14:creationId xmlns:p14="http://schemas.microsoft.com/office/powerpoint/2010/main" val="370276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en-US" altLang="zh-CN" sz="2600" dirty="0">
                <a:solidFill>
                  <a:srgbClr val="FFFFFF"/>
                </a:solidFill>
                <a:latin typeface="微软雅黑" panose="020B0503020204020204" charset="-122"/>
                <a:ea typeface="微软雅黑" panose="020B0503020204020204" charset="-122"/>
              </a:rPr>
              <a:t>Socket</a:t>
            </a:r>
            <a:r>
              <a:rPr lang="zh-CN" altLang="en-US" sz="2600" dirty="0">
                <a:solidFill>
                  <a:srgbClr val="FFFFFF"/>
                </a:solidFill>
                <a:latin typeface="微软雅黑" panose="020B0503020204020204" charset="-122"/>
                <a:ea typeface="微软雅黑" panose="020B0503020204020204" charset="-122"/>
              </a:rPr>
              <a:t>网络编程实验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第二部分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a:p>
            <a:pPr marL="0" indent="0">
              <a:buNone/>
            </a:pPr>
            <a:endParaRPr lang="zh-CN" altLang="en-US" dirty="0"/>
          </a:p>
        </p:txBody>
      </p:sp>
      <p:sp>
        <p:nvSpPr>
          <p:cNvPr id="3" name="标题 2"/>
          <p:cNvSpPr>
            <a:spLocks noGrp="1"/>
          </p:cNvSpPr>
          <p:nvPr>
            <p:ph type="title"/>
          </p:nvPr>
        </p:nvSpPr>
        <p:spPr/>
        <p:txBody>
          <a:bodyPr/>
          <a:lstStyle/>
          <a:p>
            <a:r>
              <a:rPr lang="zh-CN" altLang="en-US" dirty="0"/>
              <a:t>实验任务与实验流程</a:t>
            </a:r>
          </a:p>
        </p:txBody>
      </p:sp>
      <p:pic>
        <p:nvPicPr>
          <p:cNvPr id="6" name="图片 5">
            <a:extLst>
              <a:ext uri="{FF2B5EF4-FFF2-40B4-BE49-F238E27FC236}">
                <a16:creationId xmlns:a16="http://schemas.microsoft.com/office/drawing/2014/main" id="{40F909E8-C5ED-B121-8315-280059B6EA5F}"/>
              </a:ext>
            </a:extLst>
          </p:cNvPr>
          <p:cNvPicPr>
            <a:picLocks noChangeAspect="1"/>
          </p:cNvPicPr>
          <p:nvPr/>
        </p:nvPicPr>
        <p:blipFill>
          <a:blip r:embed="rId2"/>
          <a:stretch>
            <a:fillRect/>
          </a:stretch>
        </p:blipFill>
        <p:spPr>
          <a:xfrm>
            <a:off x="1127292" y="1155724"/>
            <a:ext cx="5787858" cy="3276425"/>
          </a:xfrm>
          <a:prstGeom prst="rect">
            <a:avLst/>
          </a:prstGeom>
        </p:spPr>
      </p:pic>
      <p:sp>
        <p:nvSpPr>
          <p:cNvPr id="7" name="文本框 5">
            <a:extLst>
              <a:ext uri="{FF2B5EF4-FFF2-40B4-BE49-F238E27FC236}">
                <a16:creationId xmlns:a16="http://schemas.microsoft.com/office/drawing/2014/main" id="{B18EEFD4-859F-BE66-FB22-86DFC723BFB1}"/>
              </a:ext>
            </a:extLst>
          </p:cNvPr>
          <p:cNvSpPr txBox="1"/>
          <p:nvPr/>
        </p:nvSpPr>
        <p:spPr>
          <a:xfrm>
            <a:off x="1127292" y="4617193"/>
            <a:ext cx="7178842" cy="175432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zh-CN" altLang="en-US" dirty="0"/>
              <a:t>根据上述要求，实现 </a:t>
            </a:r>
            <a:r>
              <a:rPr lang="en-US" altLang="zh-CN" dirty="0"/>
              <a:t>HTTP </a:t>
            </a:r>
            <a:r>
              <a:rPr lang="zh-CN" altLang="en-US" dirty="0"/>
              <a:t>服务器程序</a:t>
            </a:r>
            <a:endParaRPr lang="en-US" altLang="zh-CN" dirty="0"/>
          </a:p>
          <a:p>
            <a:pPr marL="342900" indent="-342900">
              <a:buFont typeface="+mj-lt"/>
              <a:buAutoNum type="arabicPeriod"/>
            </a:pPr>
            <a:r>
              <a:rPr lang="zh-CN" altLang="en-US" dirty="0"/>
              <a:t>执行 </a:t>
            </a:r>
            <a:r>
              <a:rPr lang="en-US" altLang="zh-CN" dirty="0" err="1"/>
              <a:t>sudo</a:t>
            </a:r>
            <a:r>
              <a:rPr lang="en-US" altLang="zh-CN" dirty="0"/>
              <a:t> python topo.py </a:t>
            </a:r>
            <a:r>
              <a:rPr lang="zh-CN" altLang="en-US" dirty="0"/>
              <a:t>命令，生成包括两个端节点的网络拓扑 </a:t>
            </a:r>
            <a:endParaRPr lang="en-US" altLang="zh-CN" dirty="0"/>
          </a:p>
          <a:p>
            <a:pPr marL="342900" indent="-342900">
              <a:buFont typeface="+mj-lt"/>
              <a:buAutoNum type="arabicPeriod"/>
            </a:pPr>
            <a:r>
              <a:rPr lang="zh-CN" altLang="en-US" dirty="0"/>
              <a:t>在主机 </a:t>
            </a:r>
            <a:r>
              <a:rPr lang="en-US" altLang="zh-CN" dirty="0"/>
              <a:t>h1 </a:t>
            </a:r>
            <a:r>
              <a:rPr lang="zh-CN" altLang="en-US" dirty="0"/>
              <a:t>上运行 </a:t>
            </a:r>
            <a:r>
              <a:rPr lang="en-US" altLang="zh-CN" dirty="0"/>
              <a:t>HTTP </a:t>
            </a:r>
            <a:r>
              <a:rPr lang="zh-CN" altLang="en-US" dirty="0"/>
              <a:t>服务器程序，同时监听 </a:t>
            </a:r>
            <a:r>
              <a:rPr lang="en-US" altLang="zh-CN" dirty="0"/>
              <a:t>80 </a:t>
            </a:r>
            <a:r>
              <a:rPr lang="zh-CN" altLang="en-US" dirty="0"/>
              <a:t>和 </a:t>
            </a:r>
            <a:r>
              <a:rPr lang="en-US" altLang="zh-CN" dirty="0"/>
              <a:t>443 </a:t>
            </a:r>
            <a:r>
              <a:rPr lang="zh-CN" altLang="en-US" dirty="0"/>
              <a:t>端口 </a:t>
            </a:r>
            <a:endParaRPr lang="en-US" altLang="zh-CN" dirty="0"/>
          </a:p>
          <a:p>
            <a:pPr marL="342900" indent="-342900">
              <a:buFont typeface="+mj-lt"/>
              <a:buAutoNum type="arabicPeriod"/>
            </a:pPr>
            <a:r>
              <a:rPr lang="en-US" altLang="zh-CN" dirty="0"/>
              <a:t>h1 # ./http-server </a:t>
            </a:r>
          </a:p>
          <a:p>
            <a:pPr marL="342900" indent="-342900">
              <a:buFont typeface="+mj-lt"/>
              <a:buAutoNum type="arabicPeriod"/>
            </a:pPr>
            <a:r>
              <a:rPr lang="zh-CN" altLang="en-US" dirty="0"/>
              <a:t>在主机 </a:t>
            </a:r>
            <a:r>
              <a:rPr lang="en-US" altLang="zh-CN" dirty="0"/>
              <a:t>h2 </a:t>
            </a:r>
            <a:r>
              <a:rPr lang="zh-CN" altLang="en-US" dirty="0"/>
              <a:t>上运行测试程序，验证程序正确性 </a:t>
            </a:r>
            <a:endParaRPr lang="en-US" altLang="zh-CN" dirty="0"/>
          </a:p>
          <a:p>
            <a:pPr marL="342900" indent="-342900">
              <a:buFont typeface="+mj-lt"/>
              <a:buAutoNum type="arabicPeriod"/>
            </a:pPr>
            <a:r>
              <a:rPr lang="zh-CN" altLang="en-US" dirty="0"/>
              <a:t>最后将代码等文件提交到 </a:t>
            </a:r>
            <a:r>
              <a:rPr lang="en-US" altLang="zh-CN" dirty="0"/>
              <a:t>OJ </a:t>
            </a:r>
            <a:r>
              <a:rPr lang="zh-CN" altLang="en-US" dirty="0"/>
              <a:t>网站进行验证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7" name="文本框 6">
            <a:extLst>
              <a:ext uri="{FF2B5EF4-FFF2-40B4-BE49-F238E27FC236}">
                <a16:creationId xmlns:a16="http://schemas.microsoft.com/office/drawing/2014/main" id="{21BCBBBF-FE7B-2F27-1B52-F55447ADBD8E}"/>
              </a:ext>
            </a:extLst>
          </p:cNvPr>
          <p:cNvSpPr txBox="1"/>
          <p:nvPr/>
        </p:nvSpPr>
        <p:spPr>
          <a:xfrm>
            <a:off x="815009" y="1416050"/>
            <a:ext cx="10375900" cy="646331"/>
          </a:xfrm>
          <a:prstGeom prst="rect">
            <a:avLst/>
          </a:prstGeom>
          <a:noFill/>
        </p:spPr>
        <p:txBody>
          <a:bodyPr wrap="square" rtlCol="0">
            <a:spAutoFit/>
          </a:bodyPr>
          <a:lstStyle/>
          <a:p>
            <a:r>
              <a:rPr lang="zh-CN" altLang="en-US" dirty="0"/>
              <a:t>是</a:t>
            </a:r>
            <a:r>
              <a:rPr lang="zh-CN" altLang="en-US" dirty="0">
                <a:solidFill>
                  <a:srgbClr val="FF0000"/>
                </a:solidFill>
              </a:rPr>
              <a:t>创建两个线程</a:t>
            </a:r>
            <a:r>
              <a:rPr lang="zh-CN" altLang="en-US" dirty="0"/>
              <a:t>，分别用于支持 </a:t>
            </a:r>
            <a:r>
              <a:rPr lang="en-US" altLang="zh-CN" dirty="0"/>
              <a:t>HTTP</a:t>
            </a:r>
            <a:r>
              <a:rPr lang="zh-CN" altLang="en-US" dirty="0"/>
              <a:t>（</a:t>
            </a:r>
            <a:r>
              <a:rPr lang="en-US" altLang="zh-CN" dirty="0"/>
              <a:t>80 </a:t>
            </a:r>
            <a:r>
              <a:rPr lang="zh-CN" altLang="en-US" dirty="0"/>
              <a:t>端口）和 </a:t>
            </a:r>
            <a:r>
              <a:rPr lang="en-US" altLang="zh-CN" dirty="0"/>
              <a:t>HTTPS</a:t>
            </a:r>
            <a:r>
              <a:rPr lang="zh-CN" altLang="en-US" dirty="0"/>
              <a:t>（</a:t>
            </a:r>
            <a:r>
              <a:rPr lang="en-US" altLang="zh-CN" dirty="0"/>
              <a:t>443 </a:t>
            </a:r>
            <a:r>
              <a:rPr lang="zh-CN" altLang="en-US" dirty="0"/>
              <a:t>端口）</a:t>
            </a:r>
            <a:endParaRPr lang="en-US" altLang="zh-CN" dirty="0"/>
          </a:p>
          <a:p>
            <a:endParaRPr lang="zh-CN" altLang="en-US" dirty="0"/>
          </a:p>
        </p:txBody>
      </p:sp>
      <p:sp>
        <p:nvSpPr>
          <p:cNvPr id="8" name="文本框 7">
            <a:extLst>
              <a:ext uri="{FF2B5EF4-FFF2-40B4-BE49-F238E27FC236}">
                <a16:creationId xmlns:a16="http://schemas.microsoft.com/office/drawing/2014/main" id="{87E90F05-4239-A975-A357-8573342716B3}"/>
              </a:ext>
            </a:extLst>
          </p:cNvPr>
          <p:cNvSpPr txBox="1"/>
          <p:nvPr/>
        </p:nvSpPr>
        <p:spPr>
          <a:xfrm>
            <a:off x="815009" y="2165350"/>
            <a:ext cx="10160000" cy="923330"/>
          </a:xfrm>
          <a:prstGeom prst="rect">
            <a:avLst/>
          </a:prstGeom>
          <a:noFill/>
        </p:spPr>
        <p:txBody>
          <a:bodyPr wrap="square" rtlCol="0">
            <a:spAutoFit/>
          </a:bodyPr>
          <a:lstStyle/>
          <a:p>
            <a:r>
              <a:rPr lang="en-US" altLang="zh-CN" dirty="0"/>
              <a:t>        HTTP </a:t>
            </a:r>
            <a:r>
              <a:rPr lang="zh-CN" altLang="en-US" dirty="0"/>
              <a:t>服务器首先是</a:t>
            </a:r>
            <a:r>
              <a:rPr lang="zh-CN" altLang="en-US" dirty="0">
                <a:solidFill>
                  <a:srgbClr val="FF0000"/>
                </a:solidFill>
              </a:rPr>
              <a:t>建立 </a:t>
            </a:r>
            <a:r>
              <a:rPr lang="en-US" altLang="zh-CN" dirty="0">
                <a:solidFill>
                  <a:srgbClr val="FF0000"/>
                </a:solidFill>
              </a:rPr>
              <a:t>socket </a:t>
            </a:r>
            <a:r>
              <a:rPr lang="zh-CN" altLang="en-US" dirty="0">
                <a:solidFill>
                  <a:srgbClr val="FF0000"/>
                </a:solidFill>
              </a:rPr>
              <a:t>文件描述符，然后绑定监听地址，</a:t>
            </a:r>
            <a:r>
              <a:rPr lang="en-US" altLang="zh-CN" dirty="0">
                <a:solidFill>
                  <a:srgbClr val="FF0000"/>
                </a:solidFill>
              </a:rPr>
              <a:t> </a:t>
            </a:r>
            <a:r>
              <a:rPr lang="zh-CN" altLang="en-US" dirty="0">
                <a:solidFill>
                  <a:srgbClr val="FF0000"/>
                </a:solidFill>
              </a:rPr>
              <a:t>最后对 </a:t>
            </a:r>
            <a:r>
              <a:rPr lang="en-US" altLang="zh-CN" dirty="0">
                <a:solidFill>
                  <a:srgbClr val="FF0000"/>
                </a:solidFill>
              </a:rPr>
              <a:t>80 </a:t>
            </a:r>
            <a:r>
              <a:rPr lang="zh-CN" altLang="en-US" dirty="0">
                <a:solidFill>
                  <a:srgbClr val="FF0000"/>
                </a:solidFill>
              </a:rPr>
              <a:t>端口进行监听</a:t>
            </a:r>
            <a:r>
              <a:rPr lang="zh-CN" altLang="en-US" dirty="0"/>
              <a:t>。然后是核心部分，循环不断接收连接请求，在</a:t>
            </a:r>
            <a:r>
              <a:rPr lang="zh-CN" altLang="en-US" dirty="0">
                <a:solidFill>
                  <a:srgbClr val="FF0000"/>
                </a:solidFill>
              </a:rPr>
              <a:t>每收到一个服务器的连接后，创建一个新的线程</a:t>
            </a:r>
            <a:r>
              <a:rPr lang="zh-CN" altLang="en-US" dirty="0"/>
              <a:t>用于接收并解析其 </a:t>
            </a:r>
            <a:r>
              <a:rPr lang="en-US" altLang="zh-CN" dirty="0"/>
              <a:t>HTTP </a:t>
            </a:r>
            <a:r>
              <a:rPr lang="zh-CN" altLang="en-US" dirty="0"/>
              <a:t>请求，然后根据请求内容进行应答</a:t>
            </a:r>
          </a:p>
        </p:txBody>
      </p:sp>
      <p:sp>
        <p:nvSpPr>
          <p:cNvPr id="11" name="文本框 10">
            <a:extLst>
              <a:ext uri="{FF2B5EF4-FFF2-40B4-BE49-F238E27FC236}">
                <a16:creationId xmlns:a16="http://schemas.microsoft.com/office/drawing/2014/main" id="{E4635146-1858-AF26-234E-8491E29F6C71}"/>
              </a:ext>
            </a:extLst>
          </p:cNvPr>
          <p:cNvSpPr txBox="1"/>
          <p:nvPr/>
        </p:nvSpPr>
        <p:spPr>
          <a:xfrm>
            <a:off x="815009" y="3536950"/>
            <a:ext cx="10090150" cy="1754326"/>
          </a:xfrm>
          <a:prstGeom prst="rect">
            <a:avLst/>
          </a:prstGeom>
          <a:noFill/>
        </p:spPr>
        <p:txBody>
          <a:bodyPr wrap="square" rtlCol="0">
            <a:spAutoFit/>
          </a:bodyPr>
          <a:lstStyle/>
          <a:p>
            <a:r>
              <a:rPr lang="en-US" altLang="zh-CN" dirty="0"/>
              <a:t>      HTTPS</a:t>
            </a:r>
            <a:r>
              <a:rPr lang="zh-CN" altLang="en-US" dirty="0"/>
              <a:t>服务器基本逻辑与 </a:t>
            </a:r>
            <a:r>
              <a:rPr lang="en-US" altLang="zh-CN" dirty="0"/>
              <a:t>HTTP</a:t>
            </a:r>
            <a:r>
              <a:rPr lang="zh-CN" altLang="en-US" dirty="0"/>
              <a:t>服务器类似，使用 </a:t>
            </a:r>
            <a:r>
              <a:rPr lang="en-US" altLang="zh-CN" dirty="0"/>
              <a:t>OpenSSL </a:t>
            </a:r>
            <a:r>
              <a:rPr lang="zh-CN" altLang="en-US" dirty="0"/>
              <a:t>库来进行加密通信。本人选择了 </a:t>
            </a:r>
            <a:r>
              <a:rPr lang="en-US" altLang="zh-CN" dirty="0"/>
              <a:t>TLSv1.2 </a:t>
            </a:r>
            <a:r>
              <a:rPr lang="zh-CN" altLang="en-US" dirty="0"/>
              <a:t>作为 </a:t>
            </a:r>
            <a:r>
              <a:rPr lang="en-US" altLang="zh-CN" dirty="0"/>
              <a:t>SSL/TLS </a:t>
            </a:r>
            <a:r>
              <a:rPr lang="zh-CN" altLang="en-US" dirty="0"/>
              <a:t>协议版本，首先</a:t>
            </a:r>
            <a:r>
              <a:rPr lang="zh-CN" altLang="en-US" dirty="0">
                <a:solidFill>
                  <a:srgbClr val="FF0000"/>
                </a:solidFill>
              </a:rPr>
              <a:t>创建了一个 </a:t>
            </a:r>
            <a:r>
              <a:rPr lang="en-US" altLang="zh-CN" dirty="0">
                <a:solidFill>
                  <a:srgbClr val="FF0000"/>
                </a:solidFill>
              </a:rPr>
              <a:t>SSL </a:t>
            </a:r>
            <a:r>
              <a:rPr lang="zh-CN" altLang="en-US" dirty="0">
                <a:solidFill>
                  <a:srgbClr val="FF0000"/>
                </a:solidFill>
              </a:rPr>
              <a:t>上下文（</a:t>
            </a:r>
            <a:r>
              <a:rPr lang="en-US" altLang="zh-CN" dirty="0">
                <a:solidFill>
                  <a:srgbClr val="FF0000"/>
                </a:solidFill>
              </a:rPr>
              <a:t>SSL_CTX</a:t>
            </a:r>
            <a:r>
              <a:rPr lang="zh-CN" altLang="en-US" dirty="0">
                <a:solidFill>
                  <a:srgbClr val="FF0000"/>
                </a:solidFill>
              </a:rPr>
              <a:t>）对象，并加载了证书和私钥。 </a:t>
            </a:r>
            <a:endParaRPr lang="en-US" altLang="zh-CN" dirty="0">
              <a:solidFill>
                <a:srgbClr val="FF0000"/>
              </a:solidFill>
            </a:endParaRPr>
          </a:p>
          <a:p>
            <a:r>
              <a:rPr lang="zh-CN" altLang="en-US" dirty="0"/>
              <a:t>     之后与 </a:t>
            </a:r>
            <a:r>
              <a:rPr lang="en-US" altLang="zh-CN" dirty="0"/>
              <a:t>HTTP </a:t>
            </a:r>
            <a:r>
              <a:rPr lang="zh-CN" altLang="en-US" dirty="0"/>
              <a:t>服务器类似，</a:t>
            </a:r>
            <a:r>
              <a:rPr lang="zh-CN" altLang="en-US" dirty="0">
                <a:solidFill>
                  <a:srgbClr val="FF0000"/>
                </a:solidFill>
              </a:rPr>
              <a:t>建立 </a:t>
            </a:r>
            <a:r>
              <a:rPr lang="en-US" altLang="zh-CN" dirty="0">
                <a:solidFill>
                  <a:srgbClr val="FF0000"/>
                </a:solidFill>
              </a:rPr>
              <a:t>socket </a:t>
            </a:r>
            <a:r>
              <a:rPr lang="zh-CN" altLang="en-US" dirty="0">
                <a:solidFill>
                  <a:srgbClr val="FF0000"/>
                </a:solidFill>
              </a:rPr>
              <a:t>文件描述符，然后绑定监听地址，</a:t>
            </a:r>
            <a:r>
              <a:rPr lang="en-US" altLang="zh-CN" dirty="0">
                <a:solidFill>
                  <a:srgbClr val="FF0000"/>
                </a:solidFill>
              </a:rPr>
              <a:t> </a:t>
            </a:r>
            <a:r>
              <a:rPr lang="zh-CN" altLang="en-US" dirty="0">
                <a:solidFill>
                  <a:srgbClr val="FF0000"/>
                </a:solidFill>
              </a:rPr>
              <a:t>最后对 </a:t>
            </a:r>
            <a:r>
              <a:rPr lang="en-US" altLang="zh-CN" dirty="0">
                <a:solidFill>
                  <a:srgbClr val="FF0000"/>
                </a:solidFill>
              </a:rPr>
              <a:t>443 </a:t>
            </a:r>
            <a:r>
              <a:rPr lang="zh-CN" altLang="en-US" dirty="0">
                <a:solidFill>
                  <a:srgbClr val="FF0000"/>
                </a:solidFill>
              </a:rPr>
              <a:t>端口进行监听</a:t>
            </a:r>
            <a:r>
              <a:rPr lang="zh-CN" altLang="en-US" dirty="0"/>
              <a:t>。然后是依旧是循环不断接收连接请求，在</a:t>
            </a:r>
            <a:r>
              <a:rPr lang="zh-CN" altLang="en-US" dirty="0">
                <a:solidFill>
                  <a:srgbClr val="FF0000"/>
                </a:solidFill>
              </a:rPr>
              <a:t>每收到一个服务器的连接后，创建一个新的线程</a:t>
            </a:r>
            <a:r>
              <a:rPr lang="zh-CN" altLang="en-US" dirty="0"/>
              <a:t>用于接收并解析其请求，然后根据请求内容进行应答。</a:t>
            </a:r>
          </a:p>
        </p:txBody>
      </p:sp>
    </p:spTree>
    <p:extLst>
      <p:ext uri="{BB962C8B-B14F-4D97-AF65-F5344CB8AC3E}">
        <p14:creationId xmlns:p14="http://schemas.microsoft.com/office/powerpoint/2010/main" val="3929262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a:t>
            </a:r>
          </a:p>
        </p:txBody>
      </p:sp>
      <p:pic>
        <p:nvPicPr>
          <p:cNvPr id="4" name="图片 3">
            <a:extLst>
              <a:ext uri="{FF2B5EF4-FFF2-40B4-BE49-F238E27FC236}">
                <a16:creationId xmlns:a16="http://schemas.microsoft.com/office/drawing/2014/main" id="{2DE3A57B-7236-C6AD-41B5-9B2220EBD464}"/>
              </a:ext>
            </a:extLst>
          </p:cNvPr>
          <p:cNvPicPr>
            <a:picLocks noChangeAspect="1"/>
          </p:cNvPicPr>
          <p:nvPr/>
        </p:nvPicPr>
        <p:blipFill>
          <a:blip r:embed="rId2"/>
          <a:stretch>
            <a:fillRect/>
          </a:stretch>
        </p:blipFill>
        <p:spPr>
          <a:xfrm>
            <a:off x="936529" y="1327100"/>
            <a:ext cx="4423582" cy="2298750"/>
          </a:xfrm>
          <a:prstGeom prst="rect">
            <a:avLst/>
          </a:prstGeom>
        </p:spPr>
      </p:pic>
      <p:pic>
        <p:nvPicPr>
          <p:cNvPr id="6" name="图片 5">
            <a:extLst>
              <a:ext uri="{FF2B5EF4-FFF2-40B4-BE49-F238E27FC236}">
                <a16:creationId xmlns:a16="http://schemas.microsoft.com/office/drawing/2014/main" id="{8BDA02C2-82A1-8F05-0963-5D9DED5C62CF}"/>
              </a:ext>
            </a:extLst>
          </p:cNvPr>
          <p:cNvPicPr>
            <a:picLocks noChangeAspect="1"/>
          </p:cNvPicPr>
          <p:nvPr/>
        </p:nvPicPr>
        <p:blipFill>
          <a:blip r:embed="rId3"/>
          <a:stretch>
            <a:fillRect/>
          </a:stretch>
        </p:blipFill>
        <p:spPr>
          <a:xfrm>
            <a:off x="6346745" y="1282966"/>
            <a:ext cx="4152609" cy="2342883"/>
          </a:xfrm>
          <a:prstGeom prst="rect">
            <a:avLst/>
          </a:prstGeom>
        </p:spPr>
      </p:pic>
      <p:pic>
        <p:nvPicPr>
          <p:cNvPr id="10" name="图片 9">
            <a:extLst>
              <a:ext uri="{FF2B5EF4-FFF2-40B4-BE49-F238E27FC236}">
                <a16:creationId xmlns:a16="http://schemas.microsoft.com/office/drawing/2014/main" id="{7D0B6DC1-9DD9-706B-2559-D2251C284DEA}"/>
              </a:ext>
            </a:extLst>
          </p:cNvPr>
          <p:cNvPicPr>
            <a:picLocks noChangeAspect="1"/>
          </p:cNvPicPr>
          <p:nvPr/>
        </p:nvPicPr>
        <p:blipFill>
          <a:blip r:embed="rId4"/>
          <a:stretch>
            <a:fillRect/>
          </a:stretch>
        </p:blipFill>
        <p:spPr>
          <a:xfrm>
            <a:off x="1009557" y="3803596"/>
            <a:ext cx="4299043" cy="2509050"/>
          </a:xfrm>
          <a:prstGeom prst="rect">
            <a:avLst/>
          </a:prstGeom>
        </p:spPr>
      </p:pic>
      <p:pic>
        <p:nvPicPr>
          <p:cNvPr id="13" name="图片 12">
            <a:extLst>
              <a:ext uri="{FF2B5EF4-FFF2-40B4-BE49-F238E27FC236}">
                <a16:creationId xmlns:a16="http://schemas.microsoft.com/office/drawing/2014/main" id="{042040FD-48D9-B005-CC39-45171CE2F32C}"/>
              </a:ext>
            </a:extLst>
          </p:cNvPr>
          <p:cNvPicPr>
            <a:picLocks noChangeAspect="1"/>
          </p:cNvPicPr>
          <p:nvPr/>
        </p:nvPicPr>
        <p:blipFill>
          <a:blip r:embed="rId5"/>
          <a:stretch>
            <a:fillRect/>
          </a:stretch>
        </p:blipFill>
        <p:spPr>
          <a:xfrm>
            <a:off x="6346746" y="3803596"/>
            <a:ext cx="4180765" cy="2342883"/>
          </a:xfrm>
          <a:prstGeom prst="rect">
            <a:avLst/>
          </a:prstGeom>
        </p:spPr>
      </p:pic>
    </p:spTree>
    <p:extLst>
      <p:ext uri="{BB962C8B-B14F-4D97-AF65-F5344CB8AC3E}">
        <p14:creationId xmlns:p14="http://schemas.microsoft.com/office/powerpoint/2010/main" val="35339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122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交换机转发实验</a:t>
            </a:r>
          </a:p>
          <a:p>
            <a:pPr marL="0" marR="0" lvl="0" indent="0" algn="l" defTabSz="913765" rtl="0" eaLnBrk="1" fontAlgn="base" latinLnBrk="0" hangingPunct="1">
              <a:lnSpc>
                <a:spcPct val="15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第三部分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a:t>
            </a:r>
          </a:p>
        </p:txBody>
      </p:sp>
      <p:sp>
        <p:nvSpPr>
          <p:cNvPr id="5" name="内容占位符 4">
            <a:extLst>
              <a:ext uri="{FF2B5EF4-FFF2-40B4-BE49-F238E27FC236}">
                <a16:creationId xmlns:a16="http://schemas.microsoft.com/office/drawing/2014/main" id="{01671756-0DD3-CCA8-95FC-B0508C0D3AA0}"/>
              </a:ext>
            </a:extLst>
          </p:cNvPr>
          <p:cNvSpPr>
            <a:spLocks noGrp="1"/>
          </p:cNvSpPr>
          <p:nvPr>
            <p:ph idx="1"/>
          </p:nvPr>
        </p:nvSpPr>
        <p:spPr/>
        <p:txBody>
          <a:bodyPr/>
          <a:lstStyle/>
          <a:p>
            <a:r>
              <a:rPr lang="en-US" altLang="zh-CN" dirty="0"/>
              <a:t>Hub</a:t>
            </a:r>
          </a:p>
          <a:p>
            <a:endParaRPr lang="en-US" altLang="zh-CN" dirty="0"/>
          </a:p>
          <a:p>
            <a:endParaRPr lang="en-US" altLang="zh-CN" dirty="0"/>
          </a:p>
          <a:p>
            <a:pPr marL="0" indent="0">
              <a:buNone/>
            </a:pPr>
            <a:endParaRPr lang="en-US" altLang="zh-CN" dirty="0"/>
          </a:p>
          <a:p>
            <a:r>
              <a:rPr lang="en-US" altLang="zh-CN" dirty="0"/>
              <a:t>Switch</a:t>
            </a:r>
          </a:p>
        </p:txBody>
      </p:sp>
      <p:sp>
        <p:nvSpPr>
          <p:cNvPr id="8" name="文本框 7">
            <a:extLst>
              <a:ext uri="{FF2B5EF4-FFF2-40B4-BE49-F238E27FC236}">
                <a16:creationId xmlns:a16="http://schemas.microsoft.com/office/drawing/2014/main" id="{22FD163A-A272-6DC3-185B-AF335188DDF8}"/>
              </a:ext>
            </a:extLst>
          </p:cNvPr>
          <p:cNvSpPr txBox="1"/>
          <p:nvPr/>
        </p:nvSpPr>
        <p:spPr>
          <a:xfrm>
            <a:off x="1200150" y="2006600"/>
            <a:ext cx="10229850" cy="1015663"/>
          </a:xfrm>
          <a:prstGeom prst="rect">
            <a:avLst/>
          </a:prstGeom>
          <a:noFill/>
        </p:spPr>
        <p:txBody>
          <a:bodyPr wrap="square" rtlCol="0">
            <a:spAutoFit/>
          </a:bodyPr>
          <a:lstStyle/>
          <a:p>
            <a:r>
              <a:rPr lang="zh-CN" altLang="en-US" sz="2000" dirty="0"/>
              <a:t>     了解广播网络的原理，实现节点广播的 </a:t>
            </a:r>
            <a:r>
              <a:rPr lang="en-US" altLang="zh-CN" sz="2000" dirty="0" err="1"/>
              <a:t>broadcast_packet</a:t>
            </a:r>
            <a:r>
              <a:rPr lang="en-US" altLang="zh-CN" sz="2000" dirty="0"/>
              <a:t> </a:t>
            </a:r>
            <a:r>
              <a:rPr lang="zh-CN" altLang="en-US" sz="2000" dirty="0"/>
              <a:t>函数。验证广播网络能够正常运行，并通过 </a:t>
            </a:r>
            <a:r>
              <a:rPr lang="en-US" altLang="zh-CN" sz="2000" dirty="0" err="1"/>
              <a:t>iperf</a:t>
            </a:r>
            <a:r>
              <a:rPr lang="en-US" altLang="zh-CN" sz="2000" dirty="0"/>
              <a:t> </a:t>
            </a:r>
            <a:r>
              <a:rPr lang="zh-CN" altLang="en-US" sz="2000" dirty="0"/>
              <a:t>测试广播网络的效率，掌握其运行特点。最后构建环形拓扑网络，验证该拓扑下节点广播会产生数据包环路。</a:t>
            </a:r>
          </a:p>
        </p:txBody>
      </p:sp>
      <p:sp>
        <p:nvSpPr>
          <p:cNvPr id="12" name="文本框 11">
            <a:extLst>
              <a:ext uri="{FF2B5EF4-FFF2-40B4-BE49-F238E27FC236}">
                <a16:creationId xmlns:a16="http://schemas.microsoft.com/office/drawing/2014/main" id="{D685597A-52E3-0945-8928-9AF2D1D642CF}"/>
              </a:ext>
            </a:extLst>
          </p:cNvPr>
          <p:cNvSpPr txBox="1"/>
          <p:nvPr/>
        </p:nvSpPr>
        <p:spPr>
          <a:xfrm>
            <a:off x="1200150" y="3943738"/>
            <a:ext cx="10229850" cy="1323439"/>
          </a:xfrm>
          <a:prstGeom prst="rect">
            <a:avLst/>
          </a:prstGeom>
          <a:noFill/>
        </p:spPr>
        <p:txBody>
          <a:bodyPr wrap="square" rtlCol="0">
            <a:spAutoFit/>
          </a:bodyPr>
          <a:lstStyle/>
          <a:p>
            <a:r>
              <a:rPr lang="zh-CN" altLang="en-US" sz="2000" dirty="0"/>
              <a:t>      了解交换机的转发原理和转发表的构建方式，理解交换机如何学习和维护转发表。实现转发表的数据结构，支持转发表的查询、插入、老化操作，完成一个能自动学习转发表的交换机。使用 </a:t>
            </a:r>
            <a:r>
              <a:rPr lang="en-US" altLang="zh-CN" sz="2000" dirty="0" err="1"/>
              <a:t>iperf</a:t>
            </a:r>
            <a:r>
              <a:rPr lang="en-US" altLang="zh-CN" sz="2000" dirty="0"/>
              <a:t> </a:t>
            </a:r>
            <a:r>
              <a:rPr lang="zh-CN" altLang="en-US" sz="2000" dirty="0"/>
              <a:t>和给定的拓扑进行测试，对比交换机转发与之前集线器广播的性能差异。</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872820"/>
            <a:ext cx="9899650" cy="923330"/>
          </a:xfrm>
          <a:prstGeom prst="rect">
            <a:avLst/>
          </a:prstGeom>
          <a:noFill/>
        </p:spPr>
        <p:txBody>
          <a:bodyPr wrap="square" rtlCol="0">
            <a:spAutoFit/>
          </a:bodyPr>
          <a:lstStyle/>
          <a:p>
            <a:r>
              <a:rPr lang="zh-CN" altLang="en-US" dirty="0"/>
              <a:t>       广播操作的逻辑较为简单，即每次收到网络包消息时，</a:t>
            </a:r>
            <a:r>
              <a:rPr lang="zh-CN" altLang="en-US" dirty="0">
                <a:solidFill>
                  <a:srgbClr val="FF0000"/>
                </a:solidFill>
              </a:rPr>
              <a:t>遍历与之相邻的每个网络端口</a:t>
            </a:r>
            <a:r>
              <a:rPr lang="zh-CN" altLang="en-US" dirty="0"/>
              <a:t>， 只要不是发送该网络包的端口，就将网络包广播到这个端口。</a:t>
            </a:r>
            <a:endParaRPr lang="en-US" altLang="zh-CN" dirty="0"/>
          </a:p>
          <a:p>
            <a:r>
              <a:rPr lang="zh-CN" altLang="en-US" dirty="0"/>
              <a:t>       上述遍历过程可以通过现成的链表操作实现</a:t>
            </a: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indent="-457200">
              <a:buFont typeface="+mj-lt"/>
              <a:buAutoNum type="arabicPeriod"/>
            </a:pPr>
            <a:r>
              <a:rPr lang="zh-CN" altLang="en-US" sz="2000" b="1" dirty="0"/>
              <a:t>广播操作</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1134579" y="3628543"/>
            <a:ext cx="9899650" cy="1477328"/>
          </a:xfrm>
          <a:prstGeom prst="rect">
            <a:avLst/>
          </a:prstGeom>
          <a:noFill/>
        </p:spPr>
        <p:txBody>
          <a:bodyPr wrap="square" rtlCol="0">
            <a:spAutoFit/>
          </a:bodyPr>
          <a:lstStyle/>
          <a:p>
            <a:r>
              <a:rPr lang="zh-CN" altLang="en-US" dirty="0"/>
              <a:t>      转发表为了快速查询了转发表中端口对应的 </a:t>
            </a:r>
            <a:r>
              <a:rPr lang="en-US" altLang="zh-CN" dirty="0"/>
              <a:t>256</a:t>
            </a:r>
            <a:r>
              <a:rPr lang="zh-CN" altLang="en-US" dirty="0"/>
              <a:t>（</a:t>
            </a:r>
            <a:r>
              <a:rPr lang="en-US" altLang="zh-CN" dirty="0"/>
              <a:t>ETH_ALEN</a:t>
            </a:r>
            <a:r>
              <a:rPr lang="zh-CN" altLang="en-US" dirty="0"/>
              <a:t>）个链表，在查询时先</a:t>
            </a:r>
            <a:r>
              <a:rPr lang="zh-CN" altLang="en-US" dirty="0">
                <a:solidFill>
                  <a:srgbClr val="FF0000"/>
                </a:solidFill>
              </a:rPr>
              <a:t>对 </a:t>
            </a:r>
            <a:r>
              <a:rPr lang="en-US" altLang="zh-CN" dirty="0">
                <a:solidFill>
                  <a:srgbClr val="FF0000"/>
                </a:solidFill>
              </a:rPr>
              <a:t>MAC </a:t>
            </a:r>
            <a:r>
              <a:rPr lang="zh-CN" altLang="en-US" dirty="0">
                <a:solidFill>
                  <a:srgbClr val="FF0000"/>
                </a:solidFill>
              </a:rPr>
              <a:t>地址 </a:t>
            </a:r>
            <a:r>
              <a:rPr lang="en-US" altLang="zh-CN" dirty="0">
                <a:solidFill>
                  <a:srgbClr val="FF0000"/>
                </a:solidFill>
              </a:rPr>
              <a:t>hash</a:t>
            </a:r>
            <a:r>
              <a:rPr lang="zh-CN" altLang="en-US" dirty="0">
                <a:solidFill>
                  <a:srgbClr val="FF0000"/>
                </a:solidFill>
              </a:rPr>
              <a:t>，根据 </a:t>
            </a:r>
            <a:r>
              <a:rPr lang="en-US" altLang="zh-CN" dirty="0">
                <a:solidFill>
                  <a:srgbClr val="FF0000"/>
                </a:solidFill>
              </a:rPr>
              <a:t>key </a:t>
            </a:r>
            <a:r>
              <a:rPr lang="zh-CN" altLang="en-US" dirty="0">
                <a:solidFill>
                  <a:srgbClr val="FF0000"/>
                </a:solidFill>
              </a:rPr>
              <a:t>值找到所对应链表</a:t>
            </a:r>
            <a:r>
              <a:rPr lang="zh-CN" altLang="en-US" dirty="0"/>
              <a:t>。然后遍历该链表，查看有无与输入 </a:t>
            </a:r>
            <a:r>
              <a:rPr lang="en-US" altLang="zh-CN" dirty="0"/>
              <a:t>MAC </a:t>
            </a:r>
            <a:r>
              <a:rPr lang="zh-CN" altLang="en-US" dirty="0"/>
              <a:t>地址相同的表项。若有，查询成功，并返回该表项中端口结构 </a:t>
            </a:r>
            <a:r>
              <a:rPr lang="en-US" altLang="zh-CN" dirty="0" err="1"/>
              <a:t>iface</a:t>
            </a:r>
            <a:r>
              <a:rPr lang="zh-CN" altLang="en-US" dirty="0"/>
              <a:t>；若无，则查询失败， 返回 </a:t>
            </a:r>
            <a:r>
              <a:rPr lang="en-US" altLang="zh-CN" dirty="0"/>
              <a:t>NULL</a:t>
            </a:r>
            <a:r>
              <a:rPr lang="zh-CN" altLang="en-US" dirty="0"/>
              <a:t>。</a:t>
            </a:r>
            <a:endParaRPr lang="en-US" altLang="zh-CN" dirty="0"/>
          </a:p>
          <a:p>
            <a:r>
              <a:rPr lang="en-US" altLang="zh-CN" dirty="0"/>
              <a:t>      </a:t>
            </a:r>
            <a:r>
              <a:rPr lang="zh-CN" altLang="en-US" dirty="0"/>
              <a:t>由于交换机转发过程中，会存在另一个线程进行超时表项的清理工作，因此查找操作需要加上锁来确保原子性。 </a:t>
            </a:r>
          </a:p>
        </p:txBody>
      </p:sp>
      <p:sp>
        <p:nvSpPr>
          <p:cNvPr id="18" name="文本框 17">
            <a:extLst>
              <a:ext uri="{FF2B5EF4-FFF2-40B4-BE49-F238E27FC236}">
                <a16:creationId xmlns:a16="http://schemas.microsoft.com/office/drawing/2014/main" id="{750F5074-25E2-747D-57F5-809A9689871F}"/>
              </a:ext>
            </a:extLst>
          </p:cNvPr>
          <p:cNvSpPr txBox="1"/>
          <p:nvPr/>
        </p:nvSpPr>
        <p:spPr>
          <a:xfrm>
            <a:off x="646734" y="3218696"/>
            <a:ext cx="4667250" cy="400110"/>
          </a:xfrm>
          <a:prstGeom prst="rect">
            <a:avLst/>
          </a:prstGeom>
          <a:noFill/>
        </p:spPr>
        <p:txBody>
          <a:bodyPr wrap="square" rtlCol="0">
            <a:spAutoFit/>
          </a:bodyPr>
          <a:lstStyle/>
          <a:p>
            <a:pPr marL="457200" indent="-457200">
              <a:buFont typeface="+mj-lt"/>
              <a:buAutoNum type="arabicPeriod" startAt="2"/>
            </a:pPr>
            <a:r>
              <a:rPr lang="zh-CN" altLang="en-US" sz="2000" b="1" dirty="0"/>
              <a:t>转发表的查询</a:t>
            </a:r>
          </a:p>
        </p:txBody>
      </p:sp>
    </p:spTree>
    <p:extLst>
      <p:ext uri="{BB962C8B-B14F-4D97-AF65-F5344CB8AC3E}">
        <p14:creationId xmlns:p14="http://schemas.microsoft.com/office/powerpoint/2010/main" val="342202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21409" y="1872820"/>
            <a:ext cx="9899650" cy="1754326"/>
          </a:xfrm>
          <a:prstGeom prst="rect">
            <a:avLst/>
          </a:prstGeom>
          <a:noFill/>
        </p:spPr>
        <p:txBody>
          <a:bodyPr wrap="square" rtlCol="0">
            <a:spAutoFit/>
          </a:bodyPr>
          <a:lstStyle/>
          <a:p>
            <a:r>
              <a:rPr lang="zh-CN" altLang="en-US" dirty="0"/>
              <a:t>        该操作的目的是当转发表中没有源</a:t>
            </a:r>
            <a:r>
              <a:rPr lang="en-US" altLang="zh-CN" dirty="0"/>
              <a:t>mac</a:t>
            </a:r>
            <a:r>
              <a:rPr lang="zh-CN" altLang="en-US" dirty="0"/>
              <a:t>地址和对应的</a:t>
            </a:r>
            <a:r>
              <a:rPr lang="en-US" altLang="zh-CN" dirty="0" err="1"/>
              <a:t>iface</a:t>
            </a:r>
            <a:r>
              <a:rPr lang="zh-CN" altLang="en-US" dirty="0"/>
              <a:t>的映射表项时，将源</a:t>
            </a:r>
            <a:r>
              <a:rPr lang="en-US" altLang="zh-CN" dirty="0"/>
              <a:t>mac</a:t>
            </a:r>
            <a:r>
              <a:rPr lang="zh-CN" altLang="en-US" dirty="0"/>
              <a:t>地址与该 </a:t>
            </a:r>
            <a:r>
              <a:rPr lang="en-US" altLang="zh-CN" dirty="0" err="1"/>
              <a:t>iface</a:t>
            </a:r>
            <a:r>
              <a:rPr lang="en-US" altLang="zh-CN" dirty="0"/>
              <a:t> </a:t>
            </a:r>
            <a:r>
              <a:rPr lang="zh-CN" altLang="en-US" dirty="0"/>
              <a:t>插入到转发表当中。 </a:t>
            </a:r>
            <a:endParaRPr lang="en-US" altLang="zh-CN" dirty="0"/>
          </a:p>
          <a:p>
            <a:r>
              <a:rPr lang="en-US" altLang="zh-CN" dirty="0"/>
              <a:t>       </a:t>
            </a:r>
            <a:r>
              <a:rPr lang="zh-CN" altLang="en-US" dirty="0"/>
              <a:t>首先根据源 </a:t>
            </a:r>
            <a:r>
              <a:rPr lang="en-US" altLang="zh-CN" dirty="0"/>
              <a:t>mac </a:t>
            </a:r>
            <a:r>
              <a:rPr lang="zh-CN" altLang="en-US" dirty="0"/>
              <a:t>地址在转发表中</a:t>
            </a:r>
            <a:r>
              <a:rPr lang="zh-CN" altLang="en-US" dirty="0">
                <a:solidFill>
                  <a:srgbClr val="FF0000"/>
                </a:solidFill>
              </a:rPr>
              <a:t>查找表项，</a:t>
            </a:r>
            <a:r>
              <a:rPr lang="en-US" altLang="zh-CN" dirty="0">
                <a:solidFill>
                  <a:srgbClr val="FF0000"/>
                </a:solidFill>
              </a:rPr>
              <a:t> </a:t>
            </a:r>
            <a:r>
              <a:rPr lang="zh-CN" altLang="en-US" dirty="0">
                <a:solidFill>
                  <a:srgbClr val="FF0000"/>
                </a:solidFill>
              </a:rPr>
              <a:t>如果找到，</a:t>
            </a:r>
            <a:r>
              <a:rPr lang="en-US" altLang="zh-CN" dirty="0">
                <a:solidFill>
                  <a:srgbClr val="FF0000"/>
                </a:solidFill>
              </a:rPr>
              <a:t> </a:t>
            </a:r>
            <a:r>
              <a:rPr lang="zh-CN" altLang="en-US" dirty="0">
                <a:solidFill>
                  <a:srgbClr val="FF0000"/>
                </a:solidFill>
              </a:rPr>
              <a:t>那么更新表项、更新访问时间；</a:t>
            </a:r>
            <a:r>
              <a:rPr lang="en-US" altLang="zh-CN" dirty="0">
                <a:solidFill>
                  <a:srgbClr val="FF0000"/>
                </a:solidFill>
              </a:rPr>
              <a:t> </a:t>
            </a:r>
            <a:r>
              <a:rPr lang="zh-CN" altLang="en-US" dirty="0">
                <a:solidFill>
                  <a:srgbClr val="FF0000"/>
                </a:solidFill>
              </a:rPr>
              <a:t>如果没有找到，</a:t>
            </a:r>
            <a:r>
              <a:rPr lang="en-US" altLang="zh-CN" dirty="0">
                <a:solidFill>
                  <a:srgbClr val="FF0000"/>
                </a:solidFill>
              </a:rPr>
              <a:t> </a:t>
            </a:r>
            <a:r>
              <a:rPr lang="zh-CN" altLang="en-US" dirty="0">
                <a:solidFill>
                  <a:srgbClr val="FF0000"/>
                </a:solidFill>
              </a:rPr>
              <a:t>那么将源地址与端口的映射关系写入转发表</a:t>
            </a:r>
            <a:r>
              <a:rPr lang="zh-CN" altLang="en-US" dirty="0"/>
              <a:t>。</a:t>
            </a:r>
            <a:endParaRPr lang="en-US" altLang="zh-CN" dirty="0"/>
          </a:p>
          <a:p>
            <a:r>
              <a:rPr lang="zh-CN" altLang="en-US" dirty="0"/>
              <a:t>       同样的，由于交换机转发过程中，会存在另一个线程进行超时表项的清理工作，因此插 入操作同样需要加上锁来确保原子性。</a:t>
            </a: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54090"/>
            <a:ext cx="4667250" cy="400110"/>
          </a:xfrm>
          <a:prstGeom prst="rect">
            <a:avLst/>
          </a:prstGeom>
          <a:noFill/>
        </p:spPr>
        <p:txBody>
          <a:bodyPr wrap="square" rtlCol="0">
            <a:spAutoFit/>
          </a:bodyPr>
          <a:lstStyle/>
          <a:p>
            <a:pPr marL="457200" indent="-457200">
              <a:buFont typeface="+mj-lt"/>
              <a:buAutoNum type="arabicPeriod" startAt="3"/>
            </a:pPr>
            <a:r>
              <a:rPr lang="zh-CN" altLang="en-US" sz="2000" b="1" dirty="0"/>
              <a:t>转发表的插入</a:t>
            </a:r>
          </a:p>
        </p:txBody>
      </p:sp>
      <p:sp>
        <p:nvSpPr>
          <p:cNvPr id="17" name="文本框 16">
            <a:extLst>
              <a:ext uri="{FF2B5EF4-FFF2-40B4-BE49-F238E27FC236}">
                <a16:creationId xmlns:a16="http://schemas.microsoft.com/office/drawing/2014/main" id="{39F07ED0-AE88-EB19-A692-92171DF79D07}"/>
              </a:ext>
            </a:extLst>
          </p:cNvPr>
          <p:cNvSpPr txBox="1"/>
          <p:nvPr/>
        </p:nvSpPr>
        <p:spPr>
          <a:xfrm>
            <a:off x="1083779" y="4422293"/>
            <a:ext cx="9899650" cy="923330"/>
          </a:xfrm>
          <a:prstGeom prst="rect">
            <a:avLst/>
          </a:prstGeom>
          <a:noFill/>
        </p:spPr>
        <p:txBody>
          <a:bodyPr wrap="square" rtlCol="0">
            <a:spAutoFit/>
          </a:bodyPr>
          <a:lstStyle/>
          <a:p>
            <a:r>
              <a:rPr lang="zh-CN" altLang="en-US" dirty="0"/>
              <a:t>       该操作的作用是：</a:t>
            </a:r>
            <a:r>
              <a:rPr lang="zh-CN" altLang="en-US" dirty="0">
                <a:solidFill>
                  <a:srgbClr val="FF0000"/>
                </a:solidFill>
              </a:rPr>
              <a:t>当转发表中的表项超过 </a:t>
            </a:r>
            <a:r>
              <a:rPr lang="en-US" altLang="zh-CN" dirty="0">
                <a:solidFill>
                  <a:srgbClr val="FF0000"/>
                </a:solidFill>
              </a:rPr>
              <a:t>30s </a:t>
            </a:r>
            <a:r>
              <a:rPr lang="zh-CN" altLang="en-US" dirty="0">
                <a:solidFill>
                  <a:srgbClr val="FF0000"/>
                </a:solidFill>
              </a:rPr>
              <a:t>没有被查询，则删除冗旧的表项</a:t>
            </a:r>
            <a:r>
              <a:rPr lang="zh-CN" altLang="en-US" dirty="0"/>
              <a:t>。</a:t>
            </a:r>
            <a:endParaRPr lang="en-US" altLang="zh-CN" dirty="0"/>
          </a:p>
          <a:p>
            <a:r>
              <a:rPr lang="en-US" altLang="zh-CN" dirty="0"/>
              <a:t>       </a:t>
            </a:r>
            <a:r>
              <a:rPr lang="zh-CN" altLang="en-US" dirty="0"/>
              <a:t>执行老化操作时遍历整个转发表，查看当前时间与每个表项访问时间之差是否超过 </a:t>
            </a:r>
            <a:r>
              <a:rPr lang="en-US" altLang="zh-CN" dirty="0"/>
              <a:t>30 </a:t>
            </a:r>
            <a:r>
              <a:rPr lang="zh-CN" altLang="en-US" dirty="0"/>
              <a:t>秒，如果超过就删除掉该表项。 </a:t>
            </a:r>
            <a:endParaRPr lang="en-US" altLang="zh-CN" dirty="0"/>
          </a:p>
        </p:txBody>
      </p:sp>
      <p:sp>
        <p:nvSpPr>
          <p:cNvPr id="18" name="文本框 17">
            <a:extLst>
              <a:ext uri="{FF2B5EF4-FFF2-40B4-BE49-F238E27FC236}">
                <a16:creationId xmlns:a16="http://schemas.microsoft.com/office/drawing/2014/main" id="{750F5074-25E2-747D-57F5-809A9689871F}"/>
              </a:ext>
            </a:extLst>
          </p:cNvPr>
          <p:cNvSpPr txBox="1"/>
          <p:nvPr/>
        </p:nvSpPr>
        <p:spPr>
          <a:xfrm>
            <a:off x="595934" y="4012446"/>
            <a:ext cx="4667250" cy="400110"/>
          </a:xfrm>
          <a:prstGeom prst="rect">
            <a:avLst/>
          </a:prstGeom>
          <a:noFill/>
        </p:spPr>
        <p:txBody>
          <a:bodyPr wrap="square" rtlCol="0">
            <a:spAutoFit/>
          </a:bodyPr>
          <a:lstStyle/>
          <a:p>
            <a:pPr marL="457200" indent="-457200">
              <a:buFont typeface="+mj-lt"/>
              <a:buAutoNum type="arabicPeriod" startAt="4"/>
            </a:pPr>
            <a:r>
              <a:rPr lang="zh-CN" altLang="en-US" sz="2000" b="1" dirty="0"/>
              <a:t>转发表的老化</a:t>
            </a:r>
          </a:p>
        </p:txBody>
      </p:sp>
    </p:spTree>
    <p:extLst>
      <p:ext uri="{BB962C8B-B14F-4D97-AF65-F5344CB8AC3E}">
        <p14:creationId xmlns:p14="http://schemas.microsoft.com/office/powerpoint/2010/main" val="422749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28929" y="97638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28930" y="297070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593754" y="1050090"/>
            <a:ext cx="59218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互联网协议实验</a:t>
            </a:r>
            <a:r>
              <a:rPr lang="en-US" altLang="zh-CN" sz="3000" b="1" dirty="0">
                <a:solidFill>
                  <a:srgbClr val="3C3C3C"/>
                </a:solidFill>
                <a:latin typeface="微软雅黑" panose="020B0503020204020204" charset="-122"/>
                <a:ea typeface="微软雅黑" panose="020B0503020204020204" charset="-122"/>
              </a:rPr>
              <a:t>&amp;</a:t>
            </a:r>
            <a:r>
              <a:rPr lang="zh-CN" altLang="en-US" sz="3000" b="1" dirty="0">
                <a:solidFill>
                  <a:srgbClr val="3C3C3C"/>
                </a:solidFill>
                <a:latin typeface="微软雅黑" panose="020B0503020204020204" charset="-122"/>
                <a:ea typeface="微软雅黑" panose="020B0503020204020204" charset="-122"/>
              </a:rPr>
              <a:t>流完成时间实验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5" name="TextBox 108"/>
          <p:cNvSpPr txBox="1">
            <a:spLocks noChangeArrowheads="1"/>
          </p:cNvSpPr>
          <p:nvPr/>
        </p:nvSpPr>
        <p:spPr bwMode="auto">
          <a:xfrm>
            <a:off x="5807981" y="2067457"/>
            <a:ext cx="37821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en-US" altLang="zh-CN" sz="3000" b="1" dirty="0">
                <a:solidFill>
                  <a:srgbClr val="3C3C3C"/>
                </a:solidFill>
                <a:latin typeface="微软雅黑" panose="020B0503020204020204" charset="-122"/>
                <a:ea typeface="微软雅黑" panose="020B0503020204020204" charset="-122"/>
              </a:rPr>
              <a:t>Socket</a:t>
            </a:r>
            <a:r>
              <a:rPr lang="zh-CN" altLang="en-US" sz="3000" b="1" dirty="0">
                <a:solidFill>
                  <a:srgbClr val="3C3C3C"/>
                </a:solidFill>
                <a:latin typeface="微软雅黑" panose="020B0503020204020204" charset="-122"/>
                <a:ea typeface="微软雅黑" panose="020B0503020204020204" charset="-122"/>
              </a:rPr>
              <a:t>网络编程实验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56" name="TextBox 109"/>
          <p:cNvSpPr txBox="1">
            <a:spLocks noChangeArrowheads="1"/>
          </p:cNvSpPr>
          <p:nvPr/>
        </p:nvSpPr>
        <p:spPr bwMode="auto">
          <a:xfrm>
            <a:off x="4985978" y="190718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8" name="TextBox 116"/>
          <p:cNvSpPr txBox="1">
            <a:spLocks noChangeArrowheads="1"/>
          </p:cNvSpPr>
          <p:nvPr/>
        </p:nvSpPr>
        <p:spPr bwMode="auto">
          <a:xfrm>
            <a:off x="4985978" y="290374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59" name="TextBox 117"/>
          <p:cNvSpPr txBox="1">
            <a:spLocks noChangeArrowheads="1"/>
          </p:cNvSpPr>
          <p:nvPr/>
        </p:nvSpPr>
        <p:spPr bwMode="auto">
          <a:xfrm>
            <a:off x="5887991" y="4038999"/>
            <a:ext cx="28777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生成树机制实验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14360" name="TextBox 118"/>
          <p:cNvSpPr txBox="1">
            <a:spLocks noChangeArrowheads="1"/>
          </p:cNvSpPr>
          <p:nvPr/>
        </p:nvSpPr>
        <p:spPr bwMode="auto">
          <a:xfrm>
            <a:off x="4985978" y="392410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rPr>
              <a:t>Contents</a:t>
            </a: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08"/>
          <p:cNvSpPr txBox="1">
            <a:spLocks noChangeArrowheads="1"/>
          </p:cNvSpPr>
          <p:nvPr/>
        </p:nvSpPr>
        <p:spPr bwMode="auto">
          <a:xfrm>
            <a:off x="5887991" y="3024402"/>
            <a:ext cx="287771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交换机转发实验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4" name="Freeform 11">
            <a:extLst>
              <a:ext uri="{FF2B5EF4-FFF2-40B4-BE49-F238E27FC236}">
                <a16:creationId xmlns:a16="http://schemas.microsoft.com/office/drawing/2014/main" id="{D97B91D2-3295-D3D5-1560-2BA6B4DF0953}"/>
              </a:ext>
            </a:extLst>
          </p:cNvPr>
          <p:cNvSpPr/>
          <p:nvPr/>
        </p:nvSpPr>
        <p:spPr bwMode="auto">
          <a:xfrm>
            <a:off x="4792378" y="494098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5" name="Freeform 10">
            <a:extLst>
              <a:ext uri="{FF2B5EF4-FFF2-40B4-BE49-F238E27FC236}">
                <a16:creationId xmlns:a16="http://schemas.microsoft.com/office/drawing/2014/main" id="{A276A2FD-E1DB-B8C6-949B-A929B4EF4A41}"/>
              </a:ext>
            </a:extLst>
          </p:cNvPr>
          <p:cNvSpPr/>
          <p:nvPr/>
        </p:nvSpPr>
        <p:spPr bwMode="auto">
          <a:xfrm>
            <a:off x="4628929" y="5028260"/>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6" name="Rectangle 12">
            <a:extLst>
              <a:ext uri="{FF2B5EF4-FFF2-40B4-BE49-F238E27FC236}">
                <a16:creationId xmlns:a16="http://schemas.microsoft.com/office/drawing/2014/main" id="{657E90BA-D548-CE60-3151-39A2C206BCAF}"/>
              </a:ext>
            </a:extLst>
          </p:cNvPr>
          <p:cNvSpPr>
            <a:spLocks noChangeArrowheads="1"/>
          </p:cNvSpPr>
          <p:nvPr/>
        </p:nvSpPr>
        <p:spPr bwMode="auto">
          <a:xfrm>
            <a:off x="4878069" y="4940982"/>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7" name="TextBox 117">
            <a:extLst>
              <a:ext uri="{FF2B5EF4-FFF2-40B4-BE49-F238E27FC236}">
                <a16:creationId xmlns:a16="http://schemas.microsoft.com/office/drawing/2014/main" id="{2BC7A313-E8B1-7C59-C445-2278733D91A3}"/>
              </a:ext>
            </a:extLst>
          </p:cNvPr>
          <p:cNvSpPr txBox="1">
            <a:spLocks noChangeArrowheads="1"/>
          </p:cNvSpPr>
          <p:nvPr/>
        </p:nvSpPr>
        <p:spPr bwMode="auto">
          <a:xfrm>
            <a:off x="5887990" y="5086024"/>
            <a:ext cx="36471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spcBef>
                <a:spcPct val="0"/>
              </a:spcBef>
              <a:spcAft>
                <a:spcPct val="0"/>
              </a:spcAft>
              <a:defRPr/>
            </a:pPr>
            <a:r>
              <a:rPr lang="zh-CN" altLang="en-US" sz="3000" b="1" dirty="0">
                <a:solidFill>
                  <a:srgbClr val="3C3C3C"/>
                </a:solidFill>
                <a:latin typeface="微软雅黑" panose="020B0503020204020204" charset="-122"/>
                <a:ea typeface="微软雅黑" panose="020B0503020204020204" charset="-122"/>
              </a:rPr>
              <a:t>数据包队列管理实验</a:t>
            </a:r>
            <a:endParaRPr kumimoji="0" lang="zh-CN" altLang="en-US" sz="3000" b="1" i="0" u="none" strike="noStrike" kern="1200" cap="none" spc="0" normalizeH="0" baseline="0" noProof="0" dirty="0">
              <a:ln>
                <a:noFill/>
              </a:ln>
              <a:solidFill>
                <a:srgbClr val="3C3C3C"/>
              </a:solidFill>
              <a:effectLst/>
              <a:uLnTx/>
              <a:uFillTx/>
              <a:latin typeface="微软雅黑" panose="020B0503020204020204" charset="-122"/>
              <a:ea typeface="微软雅黑" panose="020B0503020204020204" charset="-122"/>
              <a:cs typeface="+mn-cs"/>
            </a:endParaRPr>
          </a:p>
        </p:txBody>
      </p:sp>
      <p:sp>
        <p:nvSpPr>
          <p:cNvPr id="8" name="TextBox 118">
            <a:extLst>
              <a:ext uri="{FF2B5EF4-FFF2-40B4-BE49-F238E27FC236}">
                <a16:creationId xmlns:a16="http://schemas.microsoft.com/office/drawing/2014/main" id="{1AB2BF0D-AA21-89F9-4E75-5E9B93136880}"/>
              </a:ext>
            </a:extLst>
          </p:cNvPr>
          <p:cNvSpPr txBox="1">
            <a:spLocks noChangeArrowheads="1"/>
          </p:cNvSpPr>
          <p:nvPr/>
        </p:nvSpPr>
        <p:spPr bwMode="auto">
          <a:xfrm>
            <a:off x="4985977" y="4971132"/>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4000" b="1" dirty="0">
                <a:solidFill>
                  <a:srgbClr val="FFFFFF"/>
                </a:solidFill>
                <a:latin typeface="微软雅黑" panose="020B0503020204020204" charset="-122"/>
                <a:ea typeface="微软雅黑" panose="020B0503020204020204" charset="-122"/>
              </a:rPr>
              <a:t>5</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14338"/>
                                        </p:tgtEl>
                                        <p:attrNameLst>
                                          <p:attrName>style.visibility</p:attrName>
                                        </p:attrNameLst>
                                      </p:cBhvr>
                                      <p:to>
                                        <p:strVal val="visible"/>
                                      </p:to>
                                    </p:set>
                                    <p:animEffect transition="in" filter="wipe(down)">
                                      <p:cBhvr>
                                        <p:cTn id="35" dur="300"/>
                                        <p:tgtEl>
                                          <p:spTgt spid="14338"/>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4340"/>
                                        </p:tgtEl>
                                        <p:attrNameLst>
                                          <p:attrName>style.visibility</p:attrName>
                                        </p:attrNameLst>
                                      </p:cBhvr>
                                      <p:to>
                                        <p:strVal val="visible"/>
                                      </p:to>
                                    </p:set>
                                    <p:animEffect transition="in" filter="wipe(up)">
                                      <p:cBhvr>
                                        <p:cTn id="39" dur="500"/>
                                        <p:tgtEl>
                                          <p:spTgt spid="14340"/>
                                        </p:tgtEl>
                                      </p:cBhvr>
                                    </p:animEffec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14354"/>
                                        </p:tgtEl>
                                        <p:attrNameLst>
                                          <p:attrName>style.visibility</p:attrName>
                                        </p:attrNameLst>
                                      </p:cBhvr>
                                      <p:to>
                                        <p:strVal val="visible"/>
                                      </p:to>
                                    </p:se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14353"/>
                                        </p:tgtEl>
                                        <p:attrNameLst>
                                          <p:attrName>style.visibility</p:attrName>
                                        </p:attrNameLst>
                                      </p:cBhvr>
                                      <p:to>
                                        <p:strVal val="visible"/>
                                      </p:to>
                                    </p:set>
                                    <p:animEffect transition="in" filter="wipe(left)">
                                      <p:cBhvr>
                                        <p:cTn id="46" dur="500"/>
                                        <p:tgtEl>
                                          <p:spTgt spid="14353"/>
                                        </p:tgtEl>
                                      </p:cBhvr>
                                    </p:animEffect>
                                  </p:childTnLst>
                                </p:cTn>
                              </p:par>
                            </p:childTnLst>
                          </p:cTn>
                        </p:par>
                        <p:par>
                          <p:cTn id="47" fill="hold">
                            <p:stCondLst>
                              <p:cond delay="3000"/>
                            </p:stCondLst>
                            <p:childTnLst>
                              <p:par>
                                <p:cTn id="48" presetID="22" presetClass="entr" presetSubtype="4" fill="hold" nodeType="afterEffect">
                                  <p:stCondLst>
                                    <p:cond delay="0"/>
                                  </p:stCondLst>
                                  <p:childTnLst>
                                    <p:set>
                                      <p:cBhvr>
                                        <p:cTn id="49" dur="1" fill="hold">
                                          <p:stCondLst>
                                            <p:cond delay="0"/>
                                          </p:stCondLst>
                                        </p:cTn>
                                        <p:tgtEl>
                                          <p:spTgt spid="14341"/>
                                        </p:tgtEl>
                                        <p:attrNameLst>
                                          <p:attrName>style.visibility</p:attrName>
                                        </p:attrNameLst>
                                      </p:cBhvr>
                                      <p:to>
                                        <p:strVal val="visible"/>
                                      </p:to>
                                    </p:set>
                                    <p:animEffect transition="in" filter="wipe(down)">
                                      <p:cBhvr>
                                        <p:cTn id="50" dur="300"/>
                                        <p:tgtEl>
                                          <p:spTgt spid="14341"/>
                                        </p:tgtEl>
                                      </p:cBhvr>
                                    </p:animEffect>
                                  </p:childTnLst>
                                </p:cTn>
                              </p:par>
                            </p:childTnLst>
                          </p:cTn>
                        </p:par>
                        <p:par>
                          <p:cTn id="51" fill="hold">
                            <p:stCondLst>
                              <p:cond delay="3500"/>
                            </p:stCondLst>
                            <p:childTnLst>
                              <p:par>
                                <p:cTn id="52" presetID="22" presetClass="entr" presetSubtype="1" fill="hold" grpId="0" nodeType="afterEffect">
                                  <p:stCondLst>
                                    <p:cond delay="0"/>
                                  </p:stCondLst>
                                  <p:childTnLst>
                                    <p:set>
                                      <p:cBhvr>
                                        <p:cTn id="53" dur="1" fill="hold">
                                          <p:stCondLst>
                                            <p:cond delay="0"/>
                                          </p:stCondLst>
                                        </p:cTn>
                                        <p:tgtEl>
                                          <p:spTgt spid="14343"/>
                                        </p:tgtEl>
                                        <p:attrNameLst>
                                          <p:attrName>style.visibility</p:attrName>
                                        </p:attrNameLst>
                                      </p:cBhvr>
                                      <p:to>
                                        <p:strVal val="visible"/>
                                      </p:to>
                                    </p:set>
                                    <p:animEffect transition="in" filter="wipe(up)">
                                      <p:cBhvr>
                                        <p:cTn id="54" dur="500"/>
                                        <p:tgtEl>
                                          <p:spTgt spid="1434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14356"/>
                                        </p:tgtEl>
                                        <p:attrNameLst>
                                          <p:attrName>style.visibility</p:attrName>
                                        </p:attrNameLst>
                                      </p:cBhvr>
                                      <p:to>
                                        <p:strVal val="visible"/>
                                      </p:to>
                                    </p:set>
                                  </p:childTnLst>
                                </p:cTn>
                              </p:par>
                            </p:childTnLst>
                          </p:cTn>
                        </p:par>
                        <p:par>
                          <p:cTn id="57" fill="hold">
                            <p:stCondLst>
                              <p:cond delay="4000"/>
                            </p:stCondLst>
                            <p:childTnLst>
                              <p:par>
                                <p:cTn id="58" presetID="22" presetClass="entr" presetSubtype="8" fill="hold" grpId="0" nodeType="afterEffect">
                                  <p:stCondLst>
                                    <p:cond delay="0"/>
                                  </p:stCondLst>
                                  <p:childTnLst>
                                    <p:set>
                                      <p:cBhvr>
                                        <p:cTn id="59" dur="1" fill="hold">
                                          <p:stCondLst>
                                            <p:cond delay="0"/>
                                          </p:stCondLst>
                                        </p:cTn>
                                        <p:tgtEl>
                                          <p:spTgt spid="14355"/>
                                        </p:tgtEl>
                                        <p:attrNameLst>
                                          <p:attrName>style.visibility</p:attrName>
                                        </p:attrNameLst>
                                      </p:cBhvr>
                                      <p:to>
                                        <p:strVal val="visible"/>
                                      </p:to>
                                    </p:set>
                                    <p:animEffect transition="in" filter="wipe(left)">
                                      <p:cBhvr>
                                        <p:cTn id="60" dur="500"/>
                                        <p:tgtEl>
                                          <p:spTgt spid="14355"/>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4344"/>
                                        </p:tgtEl>
                                        <p:attrNameLst>
                                          <p:attrName>style.visibility</p:attrName>
                                        </p:attrNameLst>
                                      </p:cBhvr>
                                      <p:to>
                                        <p:strVal val="visible"/>
                                      </p:to>
                                    </p:set>
                                    <p:animEffect transition="in" filter="wipe(down)">
                                      <p:cBhvr>
                                        <p:cTn id="64" dur="300"/>
                                        <p:tgtEl>
                                          <p:spTgt spid="14344"/>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14346"/>
                                        </p:tgtEl>
                                        <p:attrNameLst>
                                          <p:attrName>style.visibility</p:attrName>
                                        </p:attrNameLst>
                                      </p:cBhvr>
                                      <p:to>
                                        <p:strVal val="visible"/>
                                      </p:to>
                                    </p:set>
                                    <p:animEffect transition="in" filter="wipe(up)">
                                      <p:cBhvr>
                                        <p:cTn id="68" dur="500"/>
                                        <p:tgtEl>
                                          <p:spTgt spid="14346"/>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4358"/>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14347"/>
                                        </p:tgtEl>
                                        <p:attrNameLst>
                                          <p:attrName>style.visibility</p:attrName>
                                        </p:attrNameLst>
                                      </p:cBhvr>
                                      <p:to>
                                        <p:strVal val="visible"/>
                                      </p:to>
                                    </p:set>
                                    <p:animEffect transition="in" filter="wipe(down)">
                                      <p:cBhvr>
                                        <p:cTn id="75" dur="300"/>
                                        <p:tgtEl>
                                          <p:spTgt spid="14347"/>
                                        </p:tgtEl>
                                      </p:cBhvr>
                                    </p:animEffect>
                                  </p:childTnLst>
                                </p:cTn>
                              </p:par>
                            </p:childTnLst>
                          </p:cTn>
                        </p:par>
                        <p:par>
                          <p:cTn id="76" fill="hold">
                            <p:stCondLst>
                              <p:cond delay="6000"/>
                            </p:stCondLst>
                            <p:childTnLst>
                              <p:par>
                                <p:cTn id="77" presetID="22" presetClass="entr" presetSubtype="1" fill="hold" grpId="0" nodeType="afterEffect">
                                  <p:stCondLst>
                                    <p:cond delay="0"/>
                                  </p:stCondLst>
                                  <p:childTnLst>
                                    <p:set>
                                      <p:cBhvr>
                                        <p:cTn id="78" dur="1" fill="hold">
                                          <p:stCondLst>
                                            <p:cond delay="0"/>
                                          </p:stCondLst>
                                        </p:cTn>
                                        <p:tgtEl>
                                          <p:spTgt spid="14349"/>
                                        </p:tgtEl>
                                        <p:attrNameLst>
                                          <p:attrName>style.visibility</p:attrName>
                                        </p:attrNameLst>
                                      </p:cBhvr>
                                      <p:to>
                                        <p:strVal val="visible"/>
                                      </p:to>
                                    </p:set>
                                    <p:animEffect transition="in" filter="wipe(up)">
                                      <p:cBhvr>
                                        <p:cTn id="79" dur="500"/>
                                        <p:tgtEl>
                                          <p:spTgt spid="14349"/>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4360"/>
                                        </p:tgtEl>
                                        <p:attrNameLst>
                                          <p:attrName>style.visibility</p:attrName>
                                        </p:attrNameLst>
                                      </p:cBhvr>
                                      <p:to>
                                        <p:strVal val="visible"/>
                                      </p:to>
                                    </p:set>
                                  </p:childTnLst>
                                </p:cTn>
                              </p:par>
                            </p:childTnLst>
                          </p:cTn>
                        </p:par>
                        <p:par>
                          <p:cTn id="82" fill="hold">
                            <p:stCondLst>
                              <p:cond delay="6500"/>
                            </p:stCondLst>
                            <p:childTnLst>
                              <p:par>
                                <p:cTn id="83" presetID="22" presetClass="entr" presetSubtype="8" fill="hold" grpId="0" nodeType="afterEffect">
                                  <p:stCondLst>
                                    <p:cond delay="0"/>
                                  </p:stCondLst>
                                  <p:childTnLst>
                                    <p:set>
                                      <p:cBhvr>
                                        <p:cTn id="84" dur="1" fill="hold">
                                          <p:stCondLst>
                                            <p:cond delay="0"/>
                                          </p:stCondLst>
                                        </p:cTn>
                                        <p:tgtEl>
                                          <p:spTgt spid="14359"/>
                                        </p:tgtEl>
                                        <p:attrNameLst>
                                          <p:attrName>style.visibility</p:attrName>
                                        </p:attrNameLst>
                                      </p:cBhvr>
                                      <p:to>
                                        <p:strVal val="visible"/>
                                      </p:to>
                                    </p:set>
                                    <p:animEffect transition="in" filter="wipe(left)">
                                      <p:cBhvr>
                                        <p:cTn id="85" dur="500"/>
                                        <p:tgtEl>
                                          <p:spTgt spid="14359"/>
                                        </p:tgtEl>
                                      </p:cBhvr>
                                    </p:animEffect>
                                  </p:childTnLst>
                                </p:cTn>
                              </p:par>
                            </p:childTnLst>
                          </p:cTn>
                        </p:par>
                        <p:par>
                          <p:cTn id="86" fill="hold">
                            <p:stCondLst>
                              <p:cond delay="7000"/>
                            </p:stCondLst>
                            <p:childTnLst>
                              <p:par>
                                <p:cTn id="87" presetID="22" presetClass="entr" presetSubtype="8" fill="hold" grpId="0"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left)">
                                      <p:cBhvr>
                                        <p:cTn id="89" dur="500"/>
                                        <p:tgtEl>
                                          <p:spTgt spid="3"/>
                                        </p:tgtEl>
                                      </p:cBhvr>
                                    </p:animEffect>
                                  </p:childTnLst>
                                </p:cTn>
                              </p:par>
                              <p:par>
                                <p:cTn id="90" presetID="2" presetClass="entr" presetSubtype="12" fill="hold" nodeType="withEffect">
                                  <p:stCondLst>
                                    <p:cond delay="300"/>
                                  </p:stCondLst>
                                  <p:childTnLst>
                                    <p:set>
                                      <p:cBhvr>
                                        <p:cTn id="91" dur="1" fill="hold">
                                          <p:stCondLst>
                                            <p:cond delay="0"/>
                                          </p:stCondLst>
                                        </p:cTn>
                                        <p:tgtEl>
                                          <p:spTgt spid="5"/>
                                        </p:tgtEl>
                                        <p:attrNameLst>
                                          <p:attrName>style.visibility</p:attrName>
                                        </p:attrNameLst>
                                      </p:cBhvr>
                                      <p:to>
                                        <p:strVal val="visible"/>
                                      </p:to>
                                    </p:set>
                                    <p:anim calcmode="lin" valueType="num">
                                      <p:cBhvr additive="base">
                                        <p:cTn id="92" dur="500" fill="hold"/>
                                        <p:tgtEl>
                                          <p:spTgt spid="5"/>
                                        </p:tgtEl>
                                        <p:attrNameLst>
                                          <p:attrName>ppt_x</p:attrName>
                                        </p:attrNameLst>
                                      </p:cBhvr>
                                      <p:tavLst>
                                        <p:tav tm="0">
                                          <p:val>
                                            <p:strVal val="0-#ppt_w/2"/>
                                          </p:val>
                                        </p:tav>
                                        <p:tav tm="100000">
                                          <p:val>
                                            <p:strVal val="#ppt_x"/>
                                          </p:val>
                                        </p:tav>
                                      </p:tavLst>
                                    </p:anim>
                                    <p:anim calcmode="lin" valueType="num">
                                      <p:cBhvr additive="base">
                                        <p:cTn id="93" dur="500" fill="hold"/>
                                        <p:tgtEl>
                                          <p:spTgt spid="5"/>
                                        </p:tgtEl>
                                        <p:attrNameLst>
                                          <p:attrName>ppt_y</p:attrName>
                                        </p:attrNameLst>
                                      </p:cBhvr>
                                      <p:tavLst>
                                        <p:tav tm="0">
                                          <p:val>
                                            <p:strVal val="1+#ppt_h/2"/>
                                          </p:val>
                                        </p:tav>
                                        <p:tav tm="100000">
                                          <p:val>
                                            <p:strVal val="#ppt_y"/>
                                          </p:val>
                                        </p:tav>
                                      </p:tavLst>
                                    </p:anim>
                                  </p:childTnLst>
                                </p:cTn>
                              </p:par>
                            </p:childTnLst>
                          </p:cTn>
                        </p:par>
                        <p:par>
                          <p:cTn id="94" fill="hold">
                            <p:stCondLst>
                              <p:cond delay="7800"/>
                            </p:stCondLst>
                            <p:childTnLst>
                              <p:par>
                                <p:cTn id="95" presetID="22" presetClass="entr" presetSubtype="4" fill="hold" nodeType="after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down)">
                                      <p:cBhvr>
                                        <p:cTn id="97" dur="300"/>
                                        <p:tgtEl>
                                          <p:spTgt spid="4"/>
                                        </p:tgtEl>
                                      </p:cBhvr>
                                    </p:animEffect>
                                  </p:childTnLst>
                                </p:cTn>
                              </p:par>
                            </p:childTnLst>
                          </p:cTn>
                        </p:par>
                        <p:par>
                          <p:cTn id="98" fill="hold">
                            <p:stCondLst>
                              <p:cond delay="8100"/>
                            </p:stCondLst>
                            <p:childTnLst>
                              <p:par>
                                <p:cTn id="99" presetID="22" presetClass="entr" presetSubtype="1" fill="hold" grpId="0"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up)">
                                      <p:cBhvr>
                                        <p:cTn id="101" dur="500"/>
                                        <p:tgtEl>
                                          <p:spTgt spid="6"/>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8"/>
                                        </p:tgtEl>
                                        <p:attrNameLst>
                                          <p:attrName>style.visibility</p:attrName>
                                        </p:attrNameLst>
                                      </p:cBhvr>
                                      <p:to>
                                        <p:strVal val="visible"/>
                                      </p:to>
                                    </p:set>
                                  </p:childTnLst>
                                </p:cTn>
                              </p:par>
                            </p:childTnLst>
                          </p:cTn>
                        </p:par>
                        <p:par>
                          <p:cTn id="104" fill="hold">
                            <p:stCondLst>
                              <p:cond delay="8600"/>
                            </p:stCondLst>
                            <p:childTnLst>
                              <p:par>
                                <p:cTn id="105" presetID="22" presetClass="entr" presetSubtype="8" fill="hold" grpId="0" nodeType="after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wipe(left)">
                                      <p:cBhvr>
                                        <p:cTn id="10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autoUpdateAnimBg="0"/>
      <p:bldP spid="14343" grpId="0" animBg="1" autoUpdateAnimBg="0"/>
      <p:bldP spid="14346" grpId="0" animBg="1" autoUpdateAnimBg="0"/>
      <p:bldP spid="14349" grpId="0" animBg="1" autoUpdateAnimBg="0"/>
      <p:bldP spid="14353" grpId="0" autoUpdateAnimBg="0"/>
      <p:bldP spid="14354" grpId="0"/>
      <p:bldP spid="14355" grpId="0" autoUpdateAnimBg="0"/>
      <p:bldP spid="14356" grpId="0" animBg="1"/>
      <p:bldP spid="14358" grpId="0" autoUpdateAnimBg="0"/>
      <p:bldP spid="14359" grpId="0" autoUpdateAnimBg="0"/>
      <p:bldP spid="14360" grpId="0"/>
      <p:bldP spid="14366" grpId="0" autoUpdateAnimBg="0"/>
      <p:bldP spid="14367" grpId="0" autoUpdateAnimBg="0"/>
      <p:bldP spid="3" grpId="0" autoUpdateAnimBg="0"/>
      <p:bldP spid="6" grpId="0" animBg="1" autoUpdateAnimBg="0"/>
      <p:bldP spid="7" grpId="0" autoUpdateAnimBg="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2" name="文本框 1">
            <a:extLst>
              <a:ext uri="{FF2B5EF4-FFF2-40B4-BE49-F238E27FC236}">
                <a16:creationId xmlns:a16="http://schemas.microsoft.com/office/drawing/2014/main" id="{92B2F3FB-D327-2DBF-266C-FA16136C2ABB}"/>
              </a:ext>
            </a:extLst>
          </p:cNvPr>
          <p:cNvSpPr txBox="1"/>
          <p:nvPr/>
        </p:nvSpPr>
        <p:spPr>
          <a:xfrm>
            <a:off x="1208709" y="2006170"/>
            <a:ext cx="9899650" cy="2246769"/>
          </a:xfrm>
          <a:prstGeom prst="rect">
            <a:avLst/>
          </a:prstGeom>
          <a:noFill/>
        </p:spPr>
        <p:txBody>
          <a:bodyPr wrap="square" rtlCol="0">
            <a:spAutoFit/>
          </a:bodyPr>
          <a:lstStyle/>
          <a:p>
            <a:r>
              <a:rPr lang="zh-CN" altLang="en-US" sz="2000" dirty="0"/>
              <a:t>        交换机需要完成 </a:t>
            </a:r>
            <a:r>
              <a:rPr lang="en-US" altLang="zh-CN" sz="2000" dirty="0"/>
              <a:t>3 </a:t>
            </a:r>
            <a:r>
              <a:rPr lang="zh-CN" altLang="en-US" sz="2000" dirty="0"/>
              <a:t>种操作，查询操作、插入操作、老化操作。其中</a:t>
            </a:r>
            <a:r>
              <a:rPr lang="zh-CN" altLang="en-US" sz="2000" dirty="0">
                <a:solidFill>
                  <a:srgbClr val="FF0000"/>
                </a:solidFill>
              </a:rPr>
              <a:t>老化操作由单独线程处理</a:t>
            </a:r>
            <a:r>
              <a:rPr lang="zh-CN" altLang="en-US" sz="2000" dirty="0"/>
              <a:t>，在初始化转发表时就封装调用了对应的函数</a:t>
            </a:r>
            <a:r>
              <a:rPr lang="en-US" altLang="zh-CN" sz="2000" dirty="0"/>
              <a:t> </a:t>
            </a:r>
            <a:r>
              <a:rPr lang="zh-CN" altLang="en-US" sz="2000" dirty="0"/>
              <a:t>。 </a:t>
            </a:r>
            <a:endParaRPr lang="en-US" altLang="zh-CN" sz="2000" dirty="0"/>
          </a:p>
          <a:p>
            <a:r>
              <a:rPr lang="zh-CN" altLang="en-US" sz="2000" dirty="0"/>
              <a:t>        而 </a:t>
            </a:r>
            <a:r>
              <a:rPr lang="en-US" altLang="zh-CN" sz="2000" dirty="0" err="1"/>
              <a:t>handle_packet</a:t>
            </a:r>
            <a:r>
              <a:rPr lang="en-US" altLang="zh-CN" sz="2000" dirty="0"/>
              <a:t> </a:t>
            </a:r>
            <a:r>
              <a:rPr lang="zh-CN" altLang="en-US" sz="2000" dirty="0"/>
              <a:t>函数中需要完成的，是查询操作和插入操作。查询操作对目的 </a:t>
            </a:r>
            <a:r>
              <a:rPr lang="en-US" altLang="zh-CN" sz="2000" dirty="0"/>
              <a:t>MAC </a:t>
            </a:r>
            <a:r>
              <a:rPr lang="zh-CN" altLang="en-US" sz="2000" dirty="0"/>
              <a:t>地址进行查询，先调用转发表查询操作的函数，</a:t>
            </a:r>
            <a:r>
              <a:rPr lang="zh-CN" altLang="en-US" sz="2000" dirty="0">
                <a:solidFill>
                  <a:srgbClr val="FF0000"/>
                </a:solidFill>
              </a:rPr>
              <a:t>检查目的 </a:t>
            </a:r>
            <a:r>
              <a:rPr lang="en-US" altLang="zh-CN" sz="2000" dirty="0">
                <a:solidFill>
                  <a:srgbClr val="FF0000"/>
                </a:solidFill>
              </a:rPr>
              <a:t>mac </a:t>
            </a:r>
            <a:r>
              <a:rPr lang="zh-CN" altLang="en-US" sz="2000" dirty="0">
                <a:solidFill>
                  <a:srgbClr val="FF0000"/>
                </a:solidFill>
              </a:rPr>
              <a:t>与端口的映射有无在映射表中。若存在，则根据这个表项进行发送数据包，否则就广播该数据包。</a:t>
            </a:r>
            <a:endParaRPr lang="en-US" altLang="zh-CN" sz="2000" dirty="0">
              <a:solidFill>
                <a:srgbClr val="FF0000"/>
              </a:solidFill>
            </a:endParaRPr>
          </a:p>
          <a:p>
            <a:r>
              <a:rPr lang="en-US" altLang="zh-CN" sz="2000" dirty="0"/>
              <a:t>       </a:t>
            </a:r>
            <a:r>
              <a:rPr lang="zh-CN" altLang="en-US" sz="2000" dirty="0"/>
              <a:t>而插入操作对源 </a:t>
            </a:r>
            <a:r>
              <a:rPr lang="en-US" altLang="zh-CN" sz="2000" dirty="0"/>
              <a:t>MAC </a:t>
            </a:r>
            <a:r>
              <a:rPr lang="zh-CN" altLang="en-US" sz="2000" dirty="0"/>
              <a:t>地址进行查询，</a:t>
            </a:r>
            <a:r>
              <a:rPr lang="zh-CN" altLang="en-US" sz="2000" dirty="0">
                <a:solidFill>
                  <a:srgbClr val="FF0000"/>
                </a:solidFill>
              </a:rPr>
              <a:t>如果查到相应条目，更新访问时间；如果没有查到，那么将该地址与端口的映射关系写入到转发表。</a:t>
            </a:r>
          </a:p>
        </p:txBody>
      </p:sp>
      <p:sp>
        <p:nvSpPr>
          <p:cNvPr id="14" name="文本框 13">
            <a:extLst>
              <a:ext uri="{FF2B5EF4-FFF2-40B4-BE49-F238E27FC236}">
                <a16:creationId xmlns:a16="http://schemas.microsoft.com/office/drawing/2014/main" id="{F995922A-96DF-2CD2-A5C2-489CE31DE695}"/>
              </a:ext>
            </a:extLst>
          </p:cNvPr>
          <p:cNvSpPr txBox="1"/>
          <p:nvPr/>
        </p:nvSpPr>
        <p:spPr>
          <a:xfrm>
            <a:off x="754684" y="1403290"/>
            <a:ext cx="4667250" cy="400110"/>
          </a:xfrm>
          <a:prstGeom prst="rect">
            <a:avLst/>
          </a:prstGeom>
          <a:noFill/>
        </p:spPr>
        <p:txBody>
          <a:bodyPr wrap="square" rtlCol="0">
            <a:spAutoFit/>
          </a:bodyPr>
          <a:lstStyle/>
          <a:p>
            <a:pPr marL="457200" indent="-457200">
              <a:buFont typeface="+mj-lt"/>
              <a:buAutoNum type="arabicPeriod" startAt="5"/>
            </a:pPr>
            <a:r>
              <a:rPr lang="zh-CN" altLang="en-US" sz="2000" b="1" dirty="0"/>
              <a:t>交换机的处理操作</a:t>
            </a:r>
          </a:p>
        </p:txBody>
      </p:sp>
    </p:spTree>
    <p:extLst>
      <p:ext uri="{BB962C8B-B14F-4D97-AF65-F5344CB8AC3E}">
        <p14:creationId xmlns:p14="http://schemas.microsoft.com/office/powerpoint/2010/main" val="133762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a:t>
            </a:r>
          </a:p>
        </p:txBody>
      </p:sp>
      <p:sp>
        <p:nvSpPr>
          <p:cNvPr id="7" name="文本框 6">
            <a:extLst>
              <a:ext uri="{FF2B5EF4-FFF2-40B4-BE49-F238E27FC236}">
                <a16:creationId xmlns:a16="http://schemas.microsoft.com/office/drawing/2014/main" id="{CA32434E-FFFE-DC2D-D657-EB086909B03F}"/>
              </a:ext>
            </a:extLst>
          </p:cNvPr>
          <p:cNvSpPr txBox="1"/>
          <p:nvPr/>
        </p:nvSpPr>
        <p:spPr>
          <a:xfrm>
            <a:off x="838200" y="1365250"/>
            <a:ext cx="3886200" cy="400110"/>
          </a:xfrm>
          <a:prstGeom prst="rect">
            <a:avLst/>
          </a:prstGeom>
          <a:noFill/>
        </p:spPr>
        <p:txBody>
          <a:bodyPr wrap="square" rtlCol="0">
            <a:spAutoFit/>
          </a:bodyPr>
          <a:lstStyle/>
          <a:p>
            <a:r>
              <a:rPr lang="en-US" altLang="zh-CN" sz="2000" b="1" dirty="0"/>
              <a:t>Hub</a:t>
            </a:r>
            <a:r>
              <a:rPr lang="zh-CN" altLang="en-US" sz="2000" b="1" dirty="0"/>
              <a:t>：</a:t>
            </a:r>
            <a:r>
              <a:rPr lang="en-US" altLang="zh-CN" sz="2000" b="1" dirty="0"/>
              <a:t> </a:t>
            </a:r>
            <a:r>
              <a:rPr lang="zh-CN" altLang="en-US" sz="2000" b="1" dirty="0"/>
              <a:t>广播风暴</a:t>
            </a:r>
          </a:p>
        </p:txBody>
      </p:sp>
      <p:pic>
        <p:nvPicPr>
          <p:cNvPr id="9" name="图片 8">
            <a:extLst>
              <a:ext uri="{FF2B5EF4-FFF2-40B4-BE49-F238E27FC236}">
                <a16:creationId xmlns:a16="http://schemas.microsoft.com/office/drawing/2014/main" id="{98D29113-899F-3E02-3131-0708EDE3EF40}"/>
              </a:ext>
            </a:extLst>
          </p:cNvPr>
          <p:cNvPicPr>
            <a:picLocks noChangeAspect="1"/>
          </p:cNvPicPr>
          <p:nvPr/>
        </p:nvPicPr>
        <p:blipFill>
          <a:blip r:embed="rId3"/>
          <a:stretch>
            <a:fillRect/>
          </a:stretch>
        </p:blipFill>
        <p:spPr>
          <a:xfrm>
            <a:off x="628303" y="2115477"/>
            <a:ext cx="7048836" cy="3149762"/>
          </a:xfrm>
          <a:prstGeom prst="rect">
            <a:avLst/>
          </a:prstGeom>
        </p:spPr>
      </p:pic>
      <p:pic>
        <p:nvPicPr>
          <p:cNvPr id="14" name="图片 13">
            <a:extLst>
              <a:ext uri="{FF2B5EF4-FFF2-40B4-BE49-F238E27FC236}">
                <a16:creationId xmlns:a16="http://schemas.microsoft.com/office/drawing/2014/main" id="{1838F13A-2E8E-913F-F63A-EE357D2E9D99}"/>
              </a:ext>
            </a:extLst>
          </p:cNvPr>
          <p:cNvPicPr>
            <a:picLocks noChangeAspect="1"/>
          </p:cNvPicPr>
          <p:nvPr/>
        </p:nvPicPr>
        <p:blipFill>
          <a:blip r:embed="rId4"/>
          <a:stretch>
            <a:fillRect/>
          </a:stretch>
        </p:blipFill>
        <p:spPr>
          <a:xfrm>
            <a:off x="7842148" y="2115477"/>
            <a:ext cx="3949903" cy="31497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A32434E-FFFE-DC2D-D657-EB086909B03F}"/>
              </a:ext>
            </a:extLst>
          </p:cNvPr>
          <p:cNvSpPr txBox="1"/>
          <p:nvPr/>
        </p:nvSpPr>
        <p:spPr>
          <a:xfrm>
            <a:off x="838200" y="1104781"/>
            <a:ext cx="3886200" cy="400110"/>
          </a:xfrm>
          <a:prstGeom prst="rect">
            <a:avLst/>
          </a:prstGeom>
          <a:noFill/>
        </p:spPr>
        <p:txBody>
          <a:bodyPr wrap="square" rtlCol="0">
            <a:spAutoFit/>
          </a:bodyPr>
          <a:lstStyle/>
          <a:p>
            <a:r>
              <a:rPr lang="en-US" altLang="zh-CN" sz="2000" b="1" dirty="0"/>
              <a:t>Hub</a:t>
            </a:r>
            <a:r>
              <a:rPr lang="zh-CN" altLang="en-US" sz="2000" b="1" dirty="0"/>
              <a:t>：</a:t>
            </a:r>
            <a:r>
              <a:rPr lang="en-US" altLang="zh-CN" sz="2000" b="1" dirty="0"/>
              <a:t> </a:t>
            </a:r>
            <a:r>
              <a:rPr lang="zh-CN" altLang="en-US" sz="2000" b="1" dirty="0"/>
              <a:t>带宽利用</a:t>
            </a:r>
          </a:p>
        </p:txBody>
      </p:sp>
      <p:sp>
        <p:nvSpPr>
          <p:cNvPr id="3" name="文本框 2">
            <a:extLst>
              <a:ext uri="{FF2B5EF4-FFF2-40B4-BE49-F238E27FC236}">
                <a16:creationId xmlns:a16="http://schemas.microsoft.com/office/drawing/2014/main" id="{872C74B7-F114-EFE5-385C-7E0A534C669C}"/>
              </a:ext>
            </a:extLst>
          </p:cNvPr>
          <p:cNvSpPr txBox="1"/>
          <p:nvPr/>
        </p:nvSpPr>
        <p:spPr>
          <a:xfrm>
            <a:off x="952500" y="1504891"/>
            <a:ext cx="10915650" cy="1477328"/>
          </a:xfrm>
          <a:prstGeom prst="rect">
            <a:avLst/>
          </a:prstGeom>
          <a:noFill/>
        </p:spPr>
        <p:txBody>
          <a:bodyPr wrap="square" rtlCol="0">
            <a:spAutoFit/>
          </a:bodyPr>
          <a:lstStyle/>
          <a:p>
            <a:r>
              <a:rPr lang="zh-CN" altLang="en-US" dirty="0"/>
              <a:t>       通过</a:t>
            </a:r>
            <a:r>
              <a:rPr lang="en-US" altLang="zh-CN" dirty="0" err="1"/>
              <a:t>iperf</a:t>
            </a:r>
            <a:r>
              <a:rPr lang="zh-CN" altLang="en-US" dirty="0"/>
              <a:t>命令，测量到</a:t>
            </a:r>
            <a:r>
              <a:rPr lang="en-US" altLang="zh-CN" dirty="0"/>
              <a:t>h1 </a:t>
            </a:r>
            <a:r>
              <a:rPr lang="zh-CN" altLang="en-US" dirty="0"/>
              <a:t>向 </a:t>
            </a:r>
            <a:r>
              <a:rPr lang="en-US" altLang="zh-CN" dirty="0"/>
              <a:t>h2 </a:t>
            </a:r>
            <a:r>
              <a:rPr lang="zh-CN" altLang="en-US" dirty="0"/>
              <a:t>和 </a:t>
            </a:r>
            <a:r>
              <a:rPr lang="en-US" altLang="zh-CN" dirty="0"/>
              <a:t>h3 </a:t>
            </a:r>
            <a:r>
              <a:rPr lang="zh-CN" altLang="en-US" dirty="0"/>
              <a:t>同时传输时，</a:t>
            </a:r>
            <a:r>
              <a:rPr lang="en-US" altLang="zh-CN" dirty="0"/>
              <a:t>h1 </a:t>
            </a:r>
            <a:r>
              <a:rPr lang="zh-CN" altLang="en-US" dirty="0"/>
              <a:t>到 </a:t>
            </a:r>
            <a:r>
              <a:rPr lang="en-US" altLang="zh-CN" dirty="0"/>
              <a:t>h2 </a:t>
            </a:r>
            <a:r>
              <a:rPr lang="zh-CN" altLang="en-US" dirty="0"/>
              <a:t>实际传输速率和 </a:t>
            </a:r>
            <a:r>
              <a:rPr lang="en-US" altLang="zh-CN" dirty="0"/>
              <a:t>h1 </a:t>
            </a:r>
            <a:r>
              <a:rPr lang="zh-CN" altLang="en-US" dirty="0"/>
              <a:t>到 </a:t>
            </a:r>
            <a:r>
              <a:rPr lang="en-US" altLang="zh-CN" dirty="0"/>
              <a:t>h3 </a:t>
            </a:r>
            <a:r>
              <a:rPr lang="zh-CN" altLang="en-US" dirty="0"/>
              <a:t>实际传输速率都小于 </a:t>
            </a:r>
            <a:r>
              <a:rPr lang="en-US" altLang="zh-CN" dirty="0"/>
              <a:t>h2/h3 </a:t>
            </a:r>
            <a:r>
              <a:rPr lang="zh-CN" altLang="en-US" dirty="0"/>
              <a:t>到 </a:t>
            </a:r>
            <a:r>
              <a:rPr lang="en-US" altLang="zh-CN" dirty="0"/>
              <a:t>b1 </a:t>
            </a:r>
            <a:r>
              <a:rPr lang="zh-CN" altLang="en-US" dirty="0"/>
              <a:t>的带宽（</a:t>
            </a:r>
            <a:r>
              <a:rPr lang="en-US" altLang="zh-CN" dirty="0"/>
              <a:t>10.0Mb/s</a:t>
            </a:r>
            <a:r>
              <a:rPr lang="zh-CN" altLang="en-US" dirty="0"/>
              <a:t>）。同时也能注意到</a:t>
            </a:r>
            <a:r>
              <a:rPr lang="zh-CN" altLang="en-US" dirty="0">
                <a:solidFill>
                  <a:srgbClr val="FF0000"/>
                </a:solidFill>
              </a:rPr>
              <a:t>两者速率加起来差不多正好达到 </a:t>
            </a:r>
            <a:r>
              <a:rPr lang="en-US" altLang="zh-CN" dirty="0">
                <a:solidFill>
                  <a:srgbClr val="FF0000"/>
                </a:solidFill>
              </a:rPr>
              <a:t>b1 </a:t>
            </a:r>
            <a:r>
              <a:rPr lang="zh-CN" altLang="en-US" dirty="0">
                <a:solidFill>
                  <a:srgbClr val="FF0000"/>
                </a:solidFill>
              </a:rPr>
              <a:t>到 </a:t>
            </a:r>
            <a:r>
              <a:rPr lang="en-US" altLang="zh-CN" dirty="0">
                <a:solidFill>
                  <a:srgbClr val="FF0000"/>
                </a:solidFill>
              </a:rPr>
              <a:t>h2/h3 </a:t>
            </a:r>
            <a:r>
              <a:rPr lang="zh-CN" altLang="en-US" dirty="0">
                <a:solidFill>
                  <a:srgbClr val="FF0000"/>
                </a:solidFill>
              </a:rPr>
              <a:t>的带宽（</a:t>
            </a:r>
            <a:r>
              <a:rPr lang="en-US" altLang="zh-CN" dirty="0">
                <a:solidFill>
                  <a:srgbClr val="FF0000"/>
                </a:solidFill>
              </a:rPr>
              <a:t>10.0Mb/s</a:t>
            </a:r>
            <a:r>
              <a:rPr lang="zh-CN" altLang="en-US" dirty="0">
                <a:solidFill>
                  <a:srgbClr val="FF0000"/>
                </a:solidFill>
              </a:rPr>
              <a:t>）。</a:t>
            </a:r>
            <a:endParaRPr lang="en-US" altLang="zh-CN" dirty="0">
              <a:solidFill>
                <a:srgbClr val="FF0000"/>
              </a:solidFill>
            </a:endParaRPr>
          </a:p>
          <a:p>
            <a:r>
              <a:rPr lang="en-US" altLang="zh-CN" dirty="0"/>
              <a:t>       h2 </a:t>
            </a:r>
            <a:r>
              <a:rPr lang="zh-CN" altLang="en-US" dirty="0"/>
              <a:t>和 </a:t>
            </a:r>
            <a:r>
              <a:rPr lang="en-US" altLang="zh-CN" dirty="0"/>
              <a:t>h3 </a:t>
            </a:r>
            <a:r>
              <a:rPr lang="zh-CN" altLang="en-US" dirty="0"/>
              <a:t>向 </a:t>
            </a:r>
            <a:r>
              <a:rPr lang="en-US" altLang="zh-CN" dirty="0"/>
              <a:t>h1 </a:t>
            </a:r>
            <a:r>
              <a:rPr lang="zh-CN" altLang="en-US" dirty="0"/>
              <a:t>同时传输时，</a:t>
            </a:r>
            <a:r>
              <a:rPr lang="en-US" altLang="zh-CN" dirty="0">
                <a:solidFill>
                  <a:srgbClr val="FF0000"/>
                </a:solidFill>
              </a:rPr>
              <a:t>h2 </a:t>
            </a:r>
            <a:r>
              <a:rPr lang="zh-CN" altLang="en-US" dirty="0">
                <a:solidFill>
                  <a:srgbClr val="FF0000"/>
                </a:solidFill>
              </a:rPr>
              <a:t>到 </a:t>
            </a:r>
            <a:r>
              <a:rPr lang="en-US" altLang="zh-CN" dirty="0">
                <a:solidFill>
                  <a:srgbClr val="FF0000"/>
                </a:solidFill>
              </a:rPr>
              <a:t>h1 </a:t>
            </a:r>
            <a:r>
              <a:rPr lang="zh-CN" altLang="en-US" dirty="0">
                <a:solidFill>
                  <a:srgbClr val="FF0000"/>
                </a:solidFill>
              </a:rPr>
              <a:t>和 </a:t>
            </a:r>
            <a:r>
              <a:rPr lang="en-US" altLang="zh-CN" dirty="0">
                <a:solidFill>
                  <a:srgbClr val="FF0000"/>
                </a:solidFill>
              </a:rPr>
              <a:t>h3 </a:t>
            </a:r>
            <a:r>
              <a:rPr lang="zh-CN" altLang="en-US" dirty="0">
                <a:solidFill>
                  <a:srgbClr val="FF0000"/>
                </a:solidFill>
              </a:rPr>
              <a:t>到 </a:t>
            </a:r>
            <a:r>
              <a:rPr lang="en-US" altLang="zh-CN" dirty="0">
                <a:solidFill>
                  <a:srgbClr val="FF0000"/>
                </a:solidFill>
              </a:rPr>
              <a:t>h1 </a:t>
            </a:r>
            <a:r>
              <a:rPr lang="zh-CN" altLang="en-US" dirty="0">
                <a:solidFill>
                  <a:srgbClr val="FF0000"/>
                </a:solidFill>
              </a:rPr>
              <a:t>的实际传输速率都接近 </a:t>
            </a:r>
            <a:r>
              <a:rPr lang="en-US" altLang="zh-CN" dirty="0">
                <a:solidFill>
                  <a:srgbClr val="FF0000"/>
                </a:solidFill>
              </a:rPr>
              <a:t>10Mb/s</a:t>
            </a:r>
            <a:r>
              <a:rPr lang="zh-CN" altLang="en-US" dirty="0"/>
              <a:t>， 与 </a:t>
            </a:r>
            <a:r>
              <a:rPr lang="en-US" altLang="zh-CN" dirty="0"/>
              <a:t>h2/h3 </a:t>
            </a:r>
            <a:r>
              <a:rPr lang="zh-CN" altLang="en-US" dirty="0"/>
              <a:t>到 </a:t>
            </a:r>
            <a:r>
              <a:rPr lang="en-US" altLang="zh-CN" dirty="0"/>
              <a:t>b1 </a:t>
            </a:r>
            <a:r>
              <a:rPr lang="zh-CN" altLang="en-US" dirty="0"/>
              <a:t>的带宽一致。</a:t>
            </a:r>
          </a:p>
        </p:txBody>
      </p:sp>
      <p:sp>
        <p:nvSpPr>
          <p:cNvPr id="4" name="文本框 3">
            <a:extLst>
              <a:ext uri="{FF2B5EF4-FFF2-40B4-BE49-F238E27FC236}">
                <a16:creationId xmlns:a16="http://schemas.microsoft.com/office/drawing/2014/main" id="{060F02F2-A345-26D0-57CC-A78F70765A87}"/>
              </a:ext>
            </a:extLst>
          </p:cNvPr>
          <p:cNvSpPr txBox="1"/>
          <p:nvPr/>
        </p:nvSpPr>
        <p:spPr>
          <a:xfrm>
            <a:off x="930275" y="3103048"/>
            <a:ext cx="7686676" cy="1354217"/>
          </a:xfrm>
          <a:prstGeom prst="rect">
            <a:avLst/>
          </a:prstGeom>
          <a:noFill/>
        </p:spPr>
        <p:txBody>
          <a:bodyPr wrap="square" rtlCol="0">
            <a:spAutoFit/>
          </a:bodyPr>
          <a:lstStyle/>
          <a:p>
            <a:r>
              <a:rPr lang="zh-CN" altLang="en-US" dirty="0"/>
              <a:t>       </a:t>
            </a:r>
            <a:r>
              <a:rPr lang="zh-CN" altLang="en-US" sz="1600" dirty="0"/>
              <a:t>前者是由于 </a:t>
            </a:r>
            <a:r>
              <a:rPr lang="en-US" altLang="zh-CN" sz="1600" dirty="0"/>
              <a:t>h1 </a:t>
            </a:r>
            <a:r>
              <a:rPr lang="zh-CN" altLang="en-US" sz="1600" dirty="0"/>
              <a:t>发给 </a:t>
            </a:r>
            <a:r>
              <a:rPr lang="en-US" altLang="zh-CN" sz="1600" dirty="0"/>
              <a:t>h2 </a:t>
            </a:r>
            <a:r>
              <a:rPr lang="zh-CN" altLang="en-US" sz="1600" dirty="0"/>
              <a:t>的数据在 </a:t>
            </a:r>
            <a:r>
              <a:rPr lang="en-US" altLang="zh-CN" sz="1600" dirty="0"/>
              <a:t>b1</a:t>
            </a:r>
            <a:r>
              <a:rPr lang="zh-CN" altLang="en-US" sz="1600" dirty="0"/>
              <a:t>，</a:t>
            </a:r>
            <a:r>
              <a:rPr lang="zh-CN" altLang="en-US" sz="1600" dirty="0">
                <a:solidFill>
                  <a:srgbClr val="FF0000"/>
                </a:solidFill>
              </a:rPr>
              <a:t>会同时广播给 </a:t>
            </a:r>
            <a:r>
              <a:rPr lang="en-US" altLang="zh-CN" sz="1600" dirty="0">
                <a:solidFill>
                  <a:srgbClr val="FF0000"/>
                </a:solidFill>
              </a:rPr>
              <a:t>h2 </a:t>
            </a:r>
            <a:r>
              <a:rPr lang="zh-CN" altLang="en-US" sz="1600" dirty="0">
                <a:solidFill>
                  <a:srgbClr val="FF0000"/>
                </a:solidFill>
              </a:rPr>
              <a:t>和 </a:t>
            </a:r>
            <a:r>
              <a:rPr lang="en-US" altLang="zh-CN" sz="1600" dirty="0">
                <a:solidFill>
                  <a:srgbClr val="FF0000"/>
                </a:solidFill>
              </a:rPr>
              <a:t>h3</a:t>
            </a:r>
            <a:r>
              <a:rPr lang="zh-CN" altLang="en-US" sz="1600" dirty="0"/>
              <a:t>，这样给 </a:t>
            </a:r>
            <a:r>
              <a:rPr lang="en-US" altLang="zh-CN" sz="1600" dirty="0"/>
              <a:t>h2 </a:t>
            </a:r>
            <a:r>
              <a:rPr lang="zh-CN" altLang="en-US" sz="1600" dirty="0"/>
              <a:t>的数据也会占据 </a:t>
            </a:r>
            <a:r>
              <a:rPr lang="en-US" altLang="zh-CN" sz="1600" dirty="0"/>
              <a:t>h3 </a:t>
            </a:r>
            <a:r>
              <a:rPr lang="zh-CN" altLang="en-US" sz="1600" dirty="0"/>
              <a:t>的传输带宽。同理，</a:t>
            </a:r>
            <a:r>
              <a:rPr lang="en-US" altLang="zh-CN" sz="1600" dirty="0"/>
              <a:t>h1 </a:t>
            </a:r>
            <a:r>
              <a:rPr lang="zh-CN" altLang="en-US" sz="1600" dirty="0"/>
              <a:t>发给 </a:t>
            </a:r>
            <a:r>
              <a:rPr lang="en-US" altLang="zh-CN" sz="1600" dirty="0"/>
              <a:t>h3 </a:t>
            </a:r>
            <a:r>
              <a:rPr lang="zh-CN" altLang="en-US" sz="1600" dirty="0"/>
              <a:t>的数据也会占据 </a:t>
            </a:r>
            <a:r>
              <a:rPr lang="en-US" altLang="zh-CN" sz="1600" dirty="0"/>
              <a:t>b1 </a:t>
            </a:r>
            <a:r>
              <a:rPr lang="zh-CN" altLang="en-US" sz="1600" dirty="0"/>
              <a:t>到 </a:t>
            </a:r>
            <a:r>
              <a:rPr lang="en-US" altLang="zh-CN" sz="1600" dirty="0"/>
              <a:t>h2 </a:t>
            </a:r>
            <a:r>
              <a:rPr lang="zh-CN" altLang="en-US" sz="1600" dirty="0"/>
              <a:t>的传输带宽。</a:t>
            </a:r>
            <a:r>
              <a:rPr lang="zh-CN" altLang="en-US" sz="1600" dirty="0">
                <a:solidFill>
                  <a:srgbClr val="FF0000"/>
                </a:solidFill>
              </a:rPr>
              <a:t>于是 </a:t>
            </a:r>
            <a:r>
              <a:rPr lang="en-US" altLang="zh-CN" sz="1600" dirty="0">
                <a:solidFill>
                  <a:srgbClr val="FF0000"/>
                </a:solidFill>
              </a:rPr>
              <a:t>b1 </a:t>
            </a:r>
            <a:r>
              <a:rPr lang="zh-CN" altLang="en-US" sz="1600" dirty="0">
                <a:solidFill>
                  <a:srgbClr val="FF0000"/>
                </a:solidFill>
              </a:rPr>
              <a:t>到 </a:t>
            </a:r>
            <a:r>
              <a:rPr lang="en-US" altLang="zh-CN" sz="1600" dirty="0">
                <a:solidFill>
                  <a:srgbClr val="FF0000"/>
                </a:solidFill>
              </a:rPr>
              <a:t>h2 </a:t>
            </a:r>
            <a:r>
              <a:rPr lang="zh-CN" altLang="en-US" sz="1600" dirty="0">
                <a:solidFill>
                  <a:srgbClr val="FF0000"/>
                </a:solidFill>
              </a:rPr>
              <a:t>和 </a:t>
            </a:r>
            <a:r>
              <a:rPr lang="en-US" altLang="zh-CN" sz="1600" dirty="0">
                <a:solidFill>
                  <a:srgbClr val="FF0000"/>
                </a:solidFill>
              </a:rPr>
              <a:t>b1 </a:t>
            </a:r>
            <a:r>
              <a:rPr lang="zh-CN" altLang="en-US" sz="1600" dirty="0">
                <a:solidFill>
                  <a:srgbClr val="FF0000"/>
                </a:solidFill>
              </a:rPr>
              <a:t>到 </a:t>
            </a:r>
            <a:r>
              <a:rPr lang="en-US" altLang="zh-CN" sz="1600" dirty="0">
                <a:solidFill>
                  <a:srgbClr val="FF0000"/>
                </a:solidFill>
              </a:rPr>
              <a:t>h3 </a:t>
            </a:r>
            <a:r>
              <a:rPr lang="zh-CN" altLang="en-US" sz="1600" dirty="0">
                <a:solidFill>
                  <a:srgbClr val="FF0000"/>
                </a:solidFill>
              </a:rPr>
              <a:t>两条传输通路都会传输 </a:t>
            </a:r>
            <a:r>
              <a:rPr lang="en-US" altLang="zh-CN" sz="1600" dirty="0">
                <a:solidFill>
                  <a:srgbClr val="FF0000"/>
                </a:solidFill>
              </a:rPr>
              <a:t>h1 </a:t>
            </a:r>
            <a:r>
              <a:rPr lang="zh-CN" altLang="en-US" sz="1600" dirty="0">
                <a:solidFill>
                  <a:srgbClr val="FF0000"/>
                </a:solidFill>
              </a:rPr>
              <a:t>发送给 </a:t>
            </a:r>
            <a:r>
              <a:rPr lang="en-US" altLang="zh-CN" sz="1600" dirty="0">
                <a:solidFill>
                  <a:srgbClr val="FF0000"/>
                </a:solidFill>
              </a:rPr>
              <a:t>h2 </a:t>
            </a:r>
            <a:r>
              <a:rPr lang="zh-CN" altLang="en-US" sz="1600" dirty="0">
                <a:solidFill>
                  <a:srgbClr val="FF0000"/>
                </a:solidFill>
              </a:rPr>
              <a:t>和 </a:t>
            </a:r>
            <a:r>
              <a:rPr lang="en-US" altLang="zh-CN" sz="1600" dirty="0">
                <a:solidFill>
                  <a:srgbClr val="FF0000"/>
                </a:solidFill>
              </a:rPr>
              <a:t>h3 </a:t>
            </a:r>
            <a:r>
              <a:rPr lang="zh-CN" altLang="en-US" sz="1600" dirty="0">
                <a:solidFill>
                  <a:srgbClr val="FF0000"/>
                </a:solidFill>
              </a:rPr>
              <a:t>的全部数据。</a:t>
            </a:r>
            <a:r>
              <a:rPr lang="zh-CN" altLang="en-US" sz="1600" dirty="0"/>
              <a:t>因此 </a:t>
            </a:r>
            <a:r>
              <a:rPr lang="en-US" altLang="zh-CN" sz="1600" dirty="0"/>
              <a:t>h1 </a:t>
            </a:r>
            <a:r>
              <a:rPr lang="zh-CN" altLang="en-US" sz="1600" dirty="0"/>
              <a:t>到 </a:t>
            </a:r>
            <a:r>
              <a:rPr lang="en-US" altLang="zh-CN" sz="1600" dirty="0"/>
              <a:t>h2 </a:t>
            </a:r>
            <a:r>
              <a:rPr lang="zh-CN" altLang="en-US" sz="1600" dirty="0"/>
              <a:t>的传输速率与 </a:t>
            </a:r>
            <a:r>
              <a:rPr lang="en-US" altLang="zh-CN" sz="1600" dirty="0"/>
              <a:t>h1 </a:t>
            </a:r>
            <a:r>
              <a:rPr lang="zh-CN" altLang="en-US" sz="1600" dirty="0"/>
              <a:t>到 </a:t>
            </a:r>
            <a:r>
              <a:rPr lang="en-US" altLang="zh-CN" sz="1600" dirty="0"/>
              <a:t>h3 </a:t>
            </a:r>
            <a:r>
              <a:rPr lang="zh-CN" altLang="en-US" sz="1600" dirty="0"/>
              <a:t>的传输速率加起来会差不多等于 </a:t>
            </a:r>
            <a:r>
              <a:rPr lang="en-US" altLang="zh-CN" sz="1600" dirty="0"/>
              <a:t>b1 </a:t>
            </a:r>
            <a:r>
              <a:rPr lang="zh-CN" altLang="en-US" sz="1600" dirty="0"/>
              <a:t>到 </a:t>
            </a:r>
            <a:r>
              <a:rPr lang="en-US" altLang="zh-CN" sz="1600" dirty="0"/>
              <a:t>h2/h3 </a:t>
            </a:r>
            <a:r>
              <a:rPr lang="zh-CN" altLang="en-US" sz="1600" dirty="0"/>
              <a:t>的带宽 </a:t>
            </a:r>
            <a:r>
              <a:rPr lang="en-US" altLang="zh-CN" sz="1600" dirty="0"/>
              <a:t>10Mb/s</a:t>
            </a:r>
            <a:r>
              <a:rPr lang="zh-CN" altLang="en-US" sz="1600" dirty="0"/>
              <a:t>。</a:t>
            </a:r>
          </a:p>
        </p:txBody>
      </p:sp>
      <p:sp>
        <p:nvSpPr>
          <p:cNvPr id="5" name="文本框 4">
            <a:extLst>
              <a:ext uri="{FF2B5EF4-FFF2-40B4-BE49-F238E27FC236}">
                <a16:creationId xmlns:a16="http://schemas.microsoft.com/office/drawing/2014/main" id="{2AFE8EB2-2F5F-2432-63F9-AD662E48A064}"/>
              </a:ext>
            </a:extLst>
          </p:cNvPr>
          <p:cNvSpPr txBox="1"/>
          <p:nvPr/>
        </p:nvSpPr>
        <p:spPr>
          <a:xfrm>
            <a:off x="819151" y="4578094"/>
            <a:ext cx="7797800" cy="1600438"/>
          </a:xfrm>
          <a:prstGeom prst="rect">
            <a:avLst/>
          </a:prstGeom>
          <a:noFill/>
        </p:spPr>
        <p:txBody>
          <a:bodyPr wrap="square" rtlCol="0">
            <a:spAutoFit/>
          </a:bodyPr>
          <a:lstStyle/>
          <a:p>
            <a:r>
              <a:rPr lang="zh-CN" altLang="en-US" dirty="0"/>
              <a:t>        </a:t>
            </a:r>
            <a:r>
              <a:rPr lang="zh-CN" altLang="en-US" sz="1600" dirty="0"/>
              <a:t>后者是因为，</a:t>
            </a:r>
            <a:r>
              <a:rPr lang="en-US" altLang="zh-CN" sz="1600" dirty="0"/>
              <a:t>h2 </a:t>
            </a:r>
            <a:r>
              <a:rPr lang="zh-CN" altLang="en-US" sz="1600" dirty="0"/>
              <a:t>发给 </a:t>
            </a:r>
            <a:r>
              <a:rPr lang="en-US" altLang="zh-CN" sz="1600" dirty="0"/>
              <a:t>h1 </a:t>
            </a:r>
            <a:r>
              <a:rPr lang="zh-CN" altLang="en-US" sz="1600" dirty="0"/>
              <a:t>的数据在 </a:t>
            </a:r>
            <a:r>
              <a:rPr lang="en-US" altLang="zh-CN" sz="1600" dirty="0"/>
              <a:t>b1 </a:t>
            </a:r>
            <a:r>
              <a:rPr lang="zh-CN" altLang="en-US" sz="1600" dirty="0"/>
              <a:t>处，会同时广播给 </a:t>
            </a:r>
            <a:r>
              <a:rPr lang="en-US" altLang="zh-CN" sz="1600" dirty="0"/>
              <a:t>h1 </a:t>
            </a:r>
            <a:r>
              <a:rPr lang="zh-CN" altLang="en-US" sz="1600" dirty="0"/>
              <a:t>和 </a:t>
            </a:r>
            <a:r>
              <a:rPr lang="en-US" altLang="zh-CN" sz="1600" dirty="0"/>
              <a:t>h3</a:t>
            </a:r>
            <a:r>
              <a:rPr lang="zh-CN" altLang="en-US" sz="1600" dirty="0"/>
              <a:t>；而 </a:t>
            </a:r>
            <a:r>
              <a:rPr lang="en-US" altLang="zh-CN" sz="1600" dirty="0"/>
              <a:t>h3 </a:t>
            </a:r>
            <a:r>
              <a:rPr lang="zh-CN" altLang="en-US" sz="1600" dirty="0"/>
              <a:t>发给 </a:t>
            </a:r>
            <a:r>
              <a:rPr lang="en-US" altLang="zh-CN" sz="1600" dirty="0"/>
              <a:t>h1 </a:t>
            </a:r>
            <a:r>
              <a:rPr lang="zh-CN" altLang="en-US" sz="1600" dirty="0"/>
              <a:t>的数据也会在 </a:t>
            </a:r>
            <a:r>
              <a:rPr lang="en-US" altLang="zh-CN" sz="1600" dirty="0"/>
              <a:t>b1 </a:t>
            </a:r>
            <a:r>
              <a:rPr lang="zh-CN" altLang="en-US" sz="1600" dirty="0"/>
              <a:t>处，同时广播给 </a:t>
            </a:r>
            <a:r>
              <a:rPr lang="en-US" altLang="zh-CN" sz="1600" dirty="0"/>
              <a:t>h1 </a:t>
            </a:r>
            <a:r>
              <a:rPr lang="zh-CN" altLang="en-US" sz="1600" dirty="0"/>
              <a:t>和 </a:t>
            </a:r>
            <a:r>
              <a:rPr lang="en-US" altLang="zh-CN" sz="1600" dirty="0"/>
              <a:t>h2</a:t>
            </a:r>
            <a:r>
              <a:rPr lang="zh-CN" altLang="en-US" sz="1600" dirty="0"/>
              <a:t>。但是这时数据并不是竞争关系，而是处于链路的两个不同方向。</a:t>
            </a:r>
            <a:r>
              <a:rPr lang="en-US" altLang="zh-CN" sz="1600" dirty="0"/>
              <a:t>h2 </a:t>
            </a:r>
            <a:r>
              <a:rPr lang="zh-CN" altLang="en-US" sz="1600" dirty="0"/>
              <a:t>给 </a:t>
            </a:r>
            <a:r>
              <a:rPr lang="en-US" altLang="zh-CN" sz="1600" dirty="0"/>
              <a:t>h1 </a:t>
            </a:r>
            <a:r>
              <a:rPr lang="zh-CN" altLang="en-US" sz="1600" dirty="0"/>
              <a:t>的数据从 </a:t>
            </a:r>
            <a:r>
              <a:rPr lang="en-US" altLang="zh-CN" sz="1600" dirty="0"/>
              <a:t>b1 </a:t>
            </a:r>
            <a:r>
              <a:rPr lang="zh-CN" altLang="en-US" sz="1600" dirty="0"/>
              <a:t>传到 </a:t>
            </a:r>
            <a:r>
              <a:rPr lang="en-US" altLang="zh-CN" sz="1600" dirty="0"/>
              <a:t>h3</a:t>
            </a:r>
            <a:r>
              <a:rPr lang="zh-CN" altLang="en-US" sz="1600" dirty="0"/>
              <a:t>，而 </a:t>
            </a:r>
            <a:r>
              <a:rPr lang="en-US" altLang="zh-CN" sz="1600" dirty="0"/>
              <a:t>h3 </a:t>
            </a:r>
            <a:r>
              <a:rPr lang="zh-CN" altLang="en-US" sz="1600" dirty="0"/>
              <a:t>给 </a:t>
            </a:r>
            <a:r>
              <a:rPr lang="en-US" altLang="zh-CN" sz="1600" dirty="0"/>
              <a:t>h1 </a:t>
            </a:r>
            <a:r>
              <a:rPr lang="zh-CN" altLang="en-US" sz="1600" dirty="0"/>
              <a:t>的数据从 </a:t>
            </a:r>
            <a:r>
              <a:rPr lang="en-US" altLang="zh-CN" sz="1600" dirty="0"/>
              <a:t>h3 </a:t>
            </a:r>
            <a:r>
              <a:rPr lang="zh-CN" altLang="en-US" sz="1600" dirty="0"/>
              <a:t>传到 </a:t>
            </a:r>
            <a:r>
              <a:rPr lang="en-US" altLang="zh-CN" sz="1600" dirty="0"/>
              <a:t>b1</a:t>
            </a:r>
            <a:r>
              <a:rPr lang="zh-CN" altLang="en-US" sz="1600" dirty="0"/>
              <a:t>，</a:t>
            </a:r>
            <a:r>
              <a:rPr lang="zh-CN" altLang="en-US" sz="1600" dirty="0">
                <a:solidFill>
                  <a:srgbClr val="FF0000"/>
                </a:solidFill>
              </a:rPr>
              <a:t>虽然他们都使用了 </a:t>
            </a:r>
            <a:r>
              <a:rPr lang="en-US" altLang="zh-CN" sz="1600" dirty="0">
                <a:solidFill>
                  <a:srgbClr val="FF0000"/>
                </a:solidFill>
              </a:rPr>
              <a:t>b1-h3 </a:t>
            </a:r>
            <a:r>
              <a:rPr lang="zh-CN" altLang="en-US" sz="1600" dirty="0">
                <a:solidFill>
                  <a:srgbClr val="FF0000"/>
                </a:solidFill>
              </a:rPr>
              <a:t>链路，但却是不同方向，互不影响，所以能达到链 路最大带宽。</a:t>
            </a:r>
            <a:r>
              <a:rPr lang="zh-CN" altLang="en-US" sz="1600" dirty="0"/>
              <a:t>而 </a:t>
            </a:r>
            <a:r>
              <a:rPr lang="en-US" altLang="zh-CN" sz="1600" dirty="0"/>
              <a:t>b1 </a:t>
            </a:r>
            <a:r>
              <a:rPr lang="zh-CN" altLang="en-US" sz="1600" dirty="0"/>
              <a:t>到 </a:t>
            </a:r>
            <a:r>
              <a:rPr lang="en-US" altLang="zh-CN" sz="1600" dirty="0"/>
              <a:t>h1 </a:t>
            </a:r>
            <a:r>
              <a:rPr lang="zh-CN" altLang="en-US" sz="1600" dirty="0"/>
              <a:t>链路带宽为 </a:t>
            </a:r>
            <a:r>
              <a:rPr lang="en-US" altLang="zh-CN" sz="1600" dirty="0"/>
              <a:t>20Mb/s</a:t>
            </a:r>
            <a:r>
              <a:rPr lang="zh-CN" altLang="en-US" sz="1600" dirty="0"/>
              <a:t>，刚好可以接收 </a:t>
            </a:r>
            <a:r>
              <a:rPr lang="en-US" altLang="zh-CN" sz="1600" dirty="0"/>
              <a:t>2 </a:t>
            </a:r>
            <a:r>
              <a:rPr lang="zh-CN" altLang="en-US" sz="1600" dirty="0"/>
              <a:t>个同时满带宽的</a:t>
            </a:r>
            <a:r>
              <a:rPr lang="en-US" altLang="zh-CN" sz="1600" dirty="0"/>
              <a:t>10Mb/s </a:t>
            </a:r>
            <a:r>
              <a:rPr lang="zh-CN" altLang="en-US" sz="1600" dirty="0"/>
              <a:t>数据。</a:t>
            </a:r>
          </a:p>
        </p:txBody>
      </p:sp>
      <p:pic>
        <p:nvPicPr>
          <p:cNvPr id="8" name="图片 7">
            <a:extLst>
              <a:ext uri="{FF2B5EF4-FFF2-40B4-BE49-F238E27FC236}">
                <a16:creationId xmlns:a16="http://schemas.microsoft.com/office/drawing/2014/main" id="{398D3CEE-BFBD-6ED5-E2D4-75B8D6B76046}"/>
              </a:ext>
            </a:extLst>
          </p:cNvPr>
          <p:cNvPicPr>
            <a:picLocks noChangeAspect="1"/>
          </p:cNvPicPr>
          <p:nvPr/>
        </p:nvPicPr>
        <p:blipFill>
          <a:blip r:embed="rId3"/>
          <a:stretch>
            <a:fillRect/>
          </a:stretch>
        </p:blipFill>
        <p:spPr>
          <a:xfrm>
            <a:off x="8998030" y="3206750"/>
            <a:ext cx="2984419" cy="1914171"/>
          </a:xfrm>
          <a:prstGeom prst="rect">
            <a:avLst/>
          </a:prstGeom>
        </p:spPr>
      </p:pic>
    </p:spTree>
    <p:extLst>
      <p:ext uri="{BB962C8B-B14F-4D97-AF65-F5344CB8AC3E}">
        <p14:creationId xmlns:p14="http://schemas.microsoft.com/office/powerpoint/2010/main" val="29842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7" name="文本框 6">
            <a:extLst>
              <a:ext uri="{FF2B5EF4-FFF2-40B4-BE49-F238E27FC236}">
                <a16:creationId xmlns:a16="http://schemas.microsoft.com/office/drawing/2014/main" id="{CA32434E-FFFE-DC2D-D657-EB086909B03F}"/>
              </a:ext>
            </a:extLst>
          </p:cNvPr>
          <p:cNvSpPr txBox="1"/>
          <p:nvPr/>
        </p:nvSpPr>
        <p:spPr>
          <a:xfrm>
            <a:off x="952500" y="1353504"/>
            <a:ext cx="3886200" cy="400110"/>
          </a:xfrm>
          <a:prstGeom prst="rect">
            <a:avLst/>
          </a:prstGeom>
          <a:noFill/>
        </p:spPr>
        <p:txBody>
          <a:bodyPr wrap="square" rtlCol="0">
            <a:spAutoFit/>
          </a:bodyPr>
          <a:lstStyle/>
          <a:p>
            <a:r>
              <a:rPr lang="en-US" altLang="zh-CN" sz="2000" b="1" dirty="0"/>
              <a:t>Switch</a:t>
            </a:r>
            <a:r>
              <a:rPr lang="zh-CN" altLang="en-US" sz="2000" b="1" dirty="0"/>
              <a:t>：</a:t>
            </a:r>
            <a:r>
              <a:rPr lang="en-US" altLang="zh-CN" sz="2000" b="1" dirty="0"/>
              <a:t> </a:t>
            </a:r>
            <a:r>
              <a:rPr lang="zh-CN" altLang="en-US" sz="2000" b="1" dirty="0"/>
              <a:t>带宽利用</a:t>
            </a:r>
          </a:p>
        </p:txBody>
      </p:sp>
      <p:sp>
        <p:nvSpPr>
          <p:cNvPr id="3" name="文本框 2">
            <a:extLst>
              <a:ext uri="{FF2B5EF4-FFF2-40B4-BE49-F238E27FC236}">
                <a16:creationId xmlns:a16="http://schemas.microsoft.com/office/drawing/2014/main" id="{872C74B7-F114-EFE5-385C-7E0A534C669C}"/>
              </a:ext>
            </a:extLst>
          </p:cNvPr>
          <p:cNvSpPr txBox="1"/>
          <p:nvPr/>
        </p:nvSpPr>
        <p:spPr>
          <a:xfrm>
            <a:off x="952500" y="2036907"/>
            <a:ext cx="10915650" cy="646331"/>
          </a:xfrm>
          <a:prstGeom prst="rect">
            <a:avLst/>
          </a:prstGeom>
          <a:noFill/>
        </p:spPr>
        <p:txBody>
          <a:bodyPr wrap="square" rtlCol="0">
            <a:spAutoFit/>
          </a:bodyPr>
          <a:lstStyle/>
          <a:p>
            <a:r>
              <a:rPr lang="zh-CN" altLang="en-US" dirty="0"/>
              <a:t>       通过</a:t>
            </a:r>
            <a:r>
              <a:rPr lang="en-US" altLang="zh-CN" dirty="0" err="1"/>
              <a:t>iperf</a:t>
            </a:r>
            <a:r>
              <a:rPr lang="zh-CN" altLang="en-US" dirty="0"/>
              <a:t>命令，测量到</a:t>
            </a:r>
            <a:r>
              <a:rPr lang="en-US" altLang="zh-CN" dirty="0"/>
              <a:t>h1 </a:t>
            </a:r>
            <a:r>
              <a:rPr lang="zh-CN" altLang="en-US" dirty="0"/>
              <a:t>向 </a:t>
            </a:r>
            <a:r>
              <a:rPr lang="en-US" altLang="zh-CN" dirty="0"/>
              <a:t>h2 </a:t>
            </a:r>
            <a:r>
              <a:rPr lang="zh-CN" altLang="en-US" dirty="0"/>
              <a:t>和 </a:t>
            </a:r>
            <a:r>
              <a:rPr lang="en-US" altLang="zh-CN" dirty="0"/>
              <a:t>h3 </a:t>
            </a:r>
            <a:r>
              <a:rPr lang="zh-CN" altLang="en-US" dirty="0"/>
              <a:t>同时传输以及</a:t>
            </a:r>
            <a:r>
              <a:rPr lang="en-US" altLang="zh-CN" dirty="0"/>
              <a:t> h2 </a:t>
            </a:r>
            <a:r>
              <a:rPr lang="zh-CN" altLang="en-US" dirty="0"/>
              <a:t>和 </a:t>
            </a:r>
            <a:r>
              <a:rPr lang="en-US" altLang="zh-CN" dirty="0"/>
              <a:t>h3 </a:t>
            </a:r>
            <a:r>
              <a:rPr lang="zh-CN" altLang="en-US" dirty="0"/>
              <a:t>向 </a:t>
            </a:r>
            <a:r>
              <a:rPr lang="en-US" altLang="zh-CN" dirty="0"/>
              <a:t>h1 </a:t>
            </a:r>
            <a:r>
              <a:rPr lang="zh-CN" altLang="en-US" dirty="0"/>
              <a:t>同时传输时，</a:t>
            </a:r>
            <a:r>
              <a:rPr lang="zh-CN" altLang="en-US" dirty="0">
                <a:solidFill>
                  <a:srgbClr val="FF0000"/>
                </a:solidFill>
              </a:rPr>
              <a:t>实际传输速率都接近 </a:t>
            </a:r>
            <a:r>
              <a:rPr lang="en-US" altLang="zh-CN" dirty="0">
                <a:solidFill>
                  <a:srgbClr val="FF0000"/>
                </a:solidFill>
              </a:rPr>
              <a:t>10Mb/s</a:t>
            </a:r>
            <a:r>
              <a:rPr lang="zh-CN" altLang="en-US" dirty="0"/>
              <a:t>， 与 </a:t>
            </a:r>
            <a:r>
              <a:rPr lang="en-US" altLang="zh-CN" dirty="0"/>
              <a:t>h2/h3 </a:t>
            </a:r>
            <a:r>
              <a:rPr lang="zh-CN" altLang="en-US" dirty="0"/>
              <a:t>到 </a:t>
            </a:r>
            <a:r>
              <a:rPr lang="en-US" altLang="zh-CN" dirty="0"/>
              <a:t>b1 </a:t>
            </a:r>
            <a:r>
              <a:rPr lang="zh-CN" altLang="en-US" dirty="0"/>
              <a:t>的带宽一致。</a:t>
            </a:r>
          </a:p>
        </p:txBody>
      </p:sp>
      <p:sp>
        <p:nvSpPr>
          <p:cNvPr id="4" name="文本框 3">
            <a:extLst>
              <a:ext uri="{FF2B5EF4-FFF2-40B4-BE49-F238E27FC236}">
                <a16:creationId xmlns:a16="http://schemas.microsoft.com/office/drawing/2014/main" id="{060F02F2-A345-26D0-57CC-A78F70765A87}"/>
              </a:ext>
            </a:extLst>
          </p:cNvPr>
          <p:cNvSpPr txBox="1"/>
          <p:nvPr/>
        </p:nvSpPr>
        <p:spPr>
          <a:xfrm>
            <a:off x="838200" y="3166586"/>
            <a:ext cx="7686676" cy="1754326"/>
          </a:xfrm>
          <a:prstGeom prst="rect">
            <a:avLst/>
          </a:prstGeom>
          <a:noFill/>
        </p:spPr>
        <p:txBody>
          <a:bodyPr wrap="square" rtlCol="0">
            <a:spAutoFit/>
          </a:bodyPr>
          <a:lstStyle/>
          <a:p>
            <a:r>
              <a:rPr lang="zh-CN" altLang="en-US" dirty="0"/>
              <a:t>       交换机的情况 下，</a:t>
            </a:r>
            <a:r>
              <a:rPr lang="zh-CN" altLang="en-US" dirty="0">
                <a:solidFill>
                  <a:srgbClr val="FF0000"/>
                </a:solidFill>
              </a:rPr>
              <a:t>除了第一次</a:t>
            </a:r>
            <a:r>
              <a:rPr lang="zh-CN" altLang="en-US" dirty="0"/>
              <a:t>通讯时由于转发表为空</a:t>
            </a:r>
            <a:r>
              <a:rPr lang="zh-CN" altLang="en-US" dirty="0">
                <a:solidFill>
                  <a:srgbClr val="FF0000"/>
                </a:solidFill>
              </a:rPr>
              <a:t>需要广播数据包</a:t>
            </a:r>
            <a:r>
              <a:rPr lang="zh-CN" altLang="en-US" dirty="0"/>
              <a:t>以外，由于服务端会发送响应包， 所以，</a:t>
            </a:r>
            <a:r>
              <a:rPr lang="zh-CN" altLang="en-US" dirty="0">
                <a:solidFill>
                  <a:srgbClr val="FF0000"/>
                </a:solidFill>
              </a:rPr>
              <a:t>从第二个数据包开始，交换机就直接只向对应的端口进行转发</a:t>
            </a:r>
            <a:r>
              <a:rPr lang="zh-CN" altLang="en-US" dirty="0"/>
              <a:t>，使得连接 </a:t>
            </a:r>
            <a:r>
              <a:rPr lang="en-US" altLang="zh-CN" dirty="0"/>
              <a:t>h2 </a:t>
            </a:r>
            <a:r>
              <a:rPr lang="zh-CN" altLang="en-US" dirty="0"/>
              <a:t>和 </a:t>
            </a:r>
            <a:r>
              <a:rPr lang="en-US" altLang="zh-CN" dirty="0"/>
              <a:t>h3 </a:t>
            </a:r>
            <a:r>
              <a:rPr lang="zh-CN" altLang="en-US" dirty="0"/>
              <a:t>的两条通路可以相对独立地进行数据收发。这样带宽得到了充分的利用，此时，只有交换机转的软件处理的时间</a:t>
            </a:r>
            <a:r>
              <a:rPr lang="en-US" altLang="zh-CN" dirty="0"/>
              <a:t>(</a:t>
            </a:r>
            <a:r>
              <a:rPr lang="zh-CN" altLang="en-US" dirty="0"/>
              <a:t>如交换表查询等操作</a:t>
            </a:r>
            <a:r>
              <a:rPr lang="en-US" altLang="zh-CN" dirty="0"/>
              <a:t>)</a:t>
            </a:r>
            <a:r>
              <a:rPr lang="zh-CN" altLang="en-US" dirty="0"/>
              <a:t>可能影响传输的效率。</a:t>
            </a:r>
            <a:endParaRPr lang="en-US" altLang="zh-CN" dirty="0"/>
          </a:p>
          <a:p>
            <a:r>
              <a:rPr lang="en-US" altLang="zh-CN" sz="1600" dirty="0"/>
              <a:t>       </a:t>
            </a:r>
            <a:r>
              <a:rPr lang="zh-CN" altLang="en-US" dirty="0"/>
              <a:t>因此此时总体上利用率可以拉满，实际传输速率接近满带宽</a:t>
            </a:r>
            <a:r>
              <a:rPr lang="zh-CN" altLang="en-US" sz="1600" dirty="0"/>
              <a:t>。</a:t>
            </a:r>
          </a:p>
        </p:txBody>
      </p:sp>
      <p:pic>
        <p:nvPicPr>
          <p:cNvPr id="8" name="图片 7">
            <a:extLst>
              <a:ext uri="{FF2B5EF4-FFF2-40B4-BE49-F238E27FC236}">
                <a16:creationId xmlns:a16="http://schemas.microsoft.com/office/drawing/2014/main" id="{398D3CEE-BFBD-6ED5-E2D4-75B8D6B76046}"/>
              </a:ext>
            </a:extLst>
          </p:cNvPr>
          <p:cNvPicPr>
            <a:picLocks noChangeAspect="1"/>
          </p:cNvPicPr>
          <p:nvPr/>
        </p:nvPicPr>
        <p:blipFill>
          <a:blip r:embed="rId3"/>
          <a:stretch>
            <a:fillRect/>
          </a:stretch>
        </p:blipFill>
        <p:spPr>
          <a:xfrm>
            <a:off x="8991681" y="3209668"/>
            <a:ext cx="2984419" cy="1914171"/>
          </a:xfrm>
          <a:prstGeom prst="rect">
            <a:avLst/>
          </a:prstGeom>
        </p:spPr>
      </p:pic>
    </p:spTree>
    <p:extLst>
      <p:ext uri="{BB962C8B-B14F-4D97-AF65-F5344CB8AC3E}">
        <p14:creationId xmlns:p14="http://schemas.microsoft.com/office/powerpoint/2010/main" val="1707845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生成树机制实验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第四部分</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15009" y="1740818"/>
            <a:ext cx="10515600" cy="2494632"/>
          </a:xfrm>
        </p:spPr>
        <p:txBody>
          <a:bodyPr>
            <a:normAutofit/>
          </a:bodyPr>
          <a:lstStyle/>
          <a:p>
            <a:pPr marL="0" indent="0">
              <a:buNone/>
            </a:pPr>
            <a:r>
              <a:rPr lang="zh-CN" altLang="en-US" sz="1800" dirty="0"/>
              <a:t>      了解生成树的拓扑结构和生成树机制的基本原理，了解如何在网络中实现唯一的、基于优先级的生成树。具体实现基于 </a:t>
            </a:r>
            <a:r>
              <a:rPr lang="en-US" altLang="zh-CN" sz="1800" dirty="0"/>
              <a:t>Config </a:t>
            </a:r>
            <a:r>
              <a:rPr lang="zh-CN" altLang="en-US" sz="1800" dirty="0"/>
              <a:t>消息的生成树算法，掌握处理 </a:t>
            </a:r>
            <a:r>
              <a:rPr lang="en-US" altLang="zh-CN" sz="1800" dirty="0"/>
              <a:t>Config </a:t>
            </a:r>
            <a:r>
              <a:rPr lang="zh-CN" altLang="en-US" sz="1800" dirty="0"/>
              <a:t>消息的流程。 在给定拓扑以及自己构造的更复杂拓扑下验证生成树算法功能。最后，调研了解标准生成树协议中如何处理动态拓扑、如何在构建生成树过程中保持网络连通、如何快速构建生成树等原理。</a:t>
            </a:r>
          </a:p>
        </p:txBody>
      </p:sp>
      <p:sp>
        <p:nvSpPr>
          <p:cNvPr id="3" name="标题 2"/>
          <p:cNvSpPr>
            <a:spLocks noGrp="1"/>
          </p:cNvSpPr>
          <p:nvPr>
            <p:ph type="title"/>
          </p:nvPr>
        </p:nvSpPr>
        <p:spPr/>
        <p:txBody>
          <a:bodyPr/>
          <a:lstStyle/>
          <a:p>
            <a:r>
              <a:rPr lang="zh-CN" altLang="en-US" dirty="0"/>
              <a:t>实验任务与流程</a:t>
            </a:r>
          </a:p>
        </p:txBody>
      </p:sp>
      <p:sp>
        <p:nvSpPr>
          <p:cNvPr id="4" name="文本框 3">
            <a:extLst>
              <a:ext uri="{FF2B5EF4-FFF2-40B4-BE49-F238E27FC236}">
                <a16:creationId xmlns:a16="http://schemas.microsoft.com/office/drawing/2014/main" id="{4945F4E3-9BB4-E647-31B8-9E7F640A4EE7}"/>
              </a:ext>
            </a:extLst>
          </p:cNvPr>
          <p:cNvSpPr txBox="1"/>
          <p:nvPr/>
        </p:nvSpPr>
        <p:spPr>
          <a:xfrm>
            <a:off x="815009" y="3429000"/>
            <a:ext cx="9861550" cy="1200329"/>
          </a:xfrm>
          <a:prstGeom prst="rect">
            <a:avLst/>
          </a:prstGeom>
          <a:noFill/>
        </p:spPr>
        <p:txBody>
          <a:bodyPr wrap="square" rtlCol="0">
            <a:spAutoFit/>
          </a:bodyPr>
          <a:lstStyle/>
          <a:p>
            <a:pPr marL="342900" indent="-342900">
              <a:buFont typeface="+mj-lt"/>
              <a:buAutoNum type="arabicPeriod"/>
            </a:pPr>
            <a:r>
              <a:rPr lang="zh-CN" altLang="en-US" dirty="0"/>
              <a:t>基于已有代码，实现生成树运行机制，对于给定拓扑</a:t>
            </a:r>
            <a:r>
              <a:rPr lang="en-US" altLang="zh-CN" dirty="0"/>
              <a:t>(four_node_ring.py)</a:t>
            </a:r>
            <a:r>
              <a:rPr lang="zh-CN" altLang="en-US" dirty="0"/>
              <a:t>，计算输出相应状态下的最小生成树拓扑。 </a:t>
            </a:r>
            <a:endParaRPr lang="en-US" altLang="zh-CN" dirty="0"/>
          </a:p>
          <a:p>
            <a:pPr marL="342900" indent="-342900">
              <a:buFont typeface="+mj-lt"/>
              <a:buAutoNum type="arabicPeriod"/>
            </a:pPr>
            <a:r>
              <a:rPr lang="zh-CN" altLang="en-US" dirty="0"/>
              <a:t>自己构造一个不少于 </a:t>
            </a:r>
            <a:r>
              <a:rPr lang="en-US" altLang="zh-CN" dirty="0"/>
              <a:t>7 </a:t>
            </a:r>
            <a:r>
              <a:rPr lang="zh-CN" altLang="en-US" dirty="0"/>
              <a:t>个节点，冗余链路不少于 </a:t>
            </a:r>
            <a:r>
              <a:rPr lang="en-US" altLang="zh-CN" dirty="0"/>
              <a:t>2 </a:t>
            </a:r>
            <a:r>
              <a:rPr lang="zh-CN" altLang="en-US" dirty="0"/>
              <a:t>条的拓扑，节点和端口的命名规则可参考 </a:t>
            </a:r>
            <a:r>
              <a:rPr lang="en-US" altLang="zh-CN" dirty="0" err="1"/>
              <a:t>four_node_ring</a:t>
            </a:r>
            <a:r>
              <a:rPr lang="en-US" altLang="zh-CN" dirty="0"/>
              <a:t>. </a:t>
            </a:r>
            <a:r>
              <a:rPr lang="en-US" altLang="zh-CN" dirty="0" err="1"/>
              <a:t>py</a:t>
            </a:r>
            <a:r>
              <a:rPr lang="zh-CN" altLang="en-US" dirty="0"/>
              <a:t>，使用 </a:t>
            </a:r>
            <a:r>
              <a:rPr lang="en-US" altLang="zh-CN" dirty="0" err="1"/>
              <a:t>stp</a:t>
            </a:r>
            <a:r>
              <a:rPr lang="en-US" altLang="zh-CN" dirty="0"/>
              <a:t> </a:t>
            </a:r>
            <a:r>
              <a:rPr lang="zh-CN" altLang="en-US" dirty="0"/>
              <a:t>程序计算输出最小生成树拓扑。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7" name="文本框 6">
            <a:extLst>
              <a:ext uri="{FF2B5EF4-FFF2-40B4-BE49-F238E27FC236}">
                <a16:creationId xmlns:a16="http://schemas.microsoft.com/office/drawing/2014/main" id="{4F78D711-8A75-5374-8F4C-59D9471BA476}"/>
              </a:ext>
            </a:extLst>
          </p:cNvPr>
          <p:cNvSpPr txBox="1"/>
          <p:nvPr/>
        </p:nvSpPr>
        <p:spPr>
          <a:xfrm>
            <a:off x="838200" y="1377434"/>
            <a:ext cx="2597150" cy="400110"/>
          </a:xfrm>
          <a:prstGeom prst="rect">
            <a:avLst/>
          </a:prstGeom>
          <a:noFill/>
        </p:spPr>
        <p:txBody>
          <a:bodyPr wrap="square" rtlCol="0">
            <a:spAutoFit/>
          </a:bodyPr>
          <a:lstStyle/>
          <a:p>
            <a:r>
              <a:rPr lang="zh-CN" altLang="en-US" sz="2000" b="1" dirty="0"/>
              <a:t>总体思路</a:t>
            </a:r>
          </a:p>
        </p:txBody>
      </p:sp>
      <p:pic>
        <p:nvPicPr>
          <p:cNvPr id="9" name="图片 8">
            <a:extLst>
              <a:ext uri="{FF2B5EF4-FFF2-40B4-BE49-F238E27FC236}">
                <a16:creationId xmlns:a16="http://schemas.microsoft.com/office/drawing/2014/main" id="{28567E6F-68F8-5184-DA18-129B4E1FE269}"/>
              </a:ext>
            </a:extLst>
          </p:cNvPr>
          <p:cNvPicPr>
            <a:picLocks noChangeAspect="1"/>
          </p:cNvPicPr>
          <p:nvPr/>
        </p:nvPicPr>
        <p:blipFill>
          <a:blip r:embed="rId2"/>
          <a:stretch>
            <a:fillRect/>
          </a:stretch>
        </p:blipFill>
        <p:spPr>
          <a:xfrm>
            <a:off x="6441931" y="1104805"/>
            <a:ext cx="5607338" cy="3683189"/>
          </a:xfrm>
          <a:prstGeom prst="rect">
            <a:avLst/>
          </a:prstGeom>
        </p:spPr>
      </p:pic>
      <p:sp>
        <p:nvSpPr>
          <p:cNvPr id="10" name="文本框 9">
            <a:extLst>
              <a:ext uri="{FF2B5EF4-FFF2-40B4-BE49-F238E27FC236}">
                <a16:creationId xmlns:a16="http://schemas.microsoft.com/office/drawing/2014/main" id="{86A58C35-27EA-3E42-70F0-6D4E83FBD9E7}"/>
              </a:ext>
            </a:extLst>
          </p:cNvPr>
          <p:cNvSpPr txBox="1"/>
          <p:nvPr/>
        </p:nvSpPr>
        <p:spPr>
          <a:xfrm>
            <a:off x="838200" y="2025650"/>
            <a:ext cx="5607337" cy="2585323"/>
          </a:xfrm>
          <a:prstGeom prst="rect">
            <a:avLst/>
          </a:prstGeom>
          <a:noFill/>
        </p:spPr>
        <p:txBody>
          <a:bodyPr wrap="square" rtlCol="0">
            <a:spAutoFit/>
          </a:bodyPr>
          <a:lstStyle/>
          <a:p>
            <a:r>
              <a:rPr lang="zh-CN" altLang="en-US" dirty="0"/>
              <a:t>       首先需要</a:t>
            </a:r>
            <a:r>
              <a:rPr lang="zh-CN" altLang="en-US" dirty="0">
                <a:solidFill>
                  <a:srgbClr val="FF0000"/>
                </a:solidFill>
              </a:rPr>
              <a:t>判断</a:t>
            </a:r>
            <a:r>
              <a:rPr lang="zh-CN" altLang="en-US" dirty="0"/>
              <a:t>收到的 </a:t>
            </a:r>
            <a:r>
              <a:rPr lang="en-US" altLang="zh-CN" dirty="0"/>
              <a:t>config </a:t>
            </a:r>
            <a:r>
              <a:rPr lang="zh-CN" altLang="en-US" dirty="0"/>
              <a:t>消息和本端口的 </a:t>
            </a:r>
            <a:r>
              <a:rPr lang="en-US" altLang="zh-CN" dirty="0"/>
              <a:t>config </a:t>
            </a:r>
            <a:r>
              <a:rPr lang="zh-CN" altLang="en-US" dirty="0"/>
              <a:t>消息哪个</a:t>
            </a:r>
            <a:r>
              <a:rPr lang="zh-CN" altLang="en-US" dirty="0">
                <a:solidFill>
                  <a:srgbClr val="FF0000"/>
                </a:solidFill>
              </a:rPr>
              <a:t>优先级</a:t>
            </a:r>
            <a:r>
              <a:rPr lang="zh-CN" altLang="en-US" dirty="0"/>
              <a:t>高，如果本端口优先级高，则说明该网段应该通过本端口存储 </a:t>
            </a:r>
            <a:r>
              <a:rPr lang="en-US" altLang="zh-CN" dirty="0"/>
              <a:t>config </a:t>
            </a:r>
            <a:r>
              <a:rPr lang="zh-CN" altLang="en-US" dirty="0"/>
              <a:t>对应的端口连接根节点，在代码中体现就是不需要做额外的事情。如果本端口的 </a:t>
            </a:r>
            <a:r>
              <a:rPr lang="en-US" altLang="zh-CN" dirty="0"/>
              <a:t>config </a:t>
            </a:r>
            <a:r>
              <a:rPr lang="zh-CN" altLang="en-US" dirty="0"/>
              <a:t>消息没有收到的 </a:t>
            </a:r>
            <a:r>
              <a:rPr lang="en-US" altLang="zh-CN" dirty="0"/>
              <a:t>config </a:t>
            </a:r>
            <a:r>
              <a:rPr lang="zh-CN" altLang="en-US" dirty="0"/>
              <a:t>消息高， 则需要</a:t>
            </a:r>
            <a:r>
              <a:rPr lang="zh-CN" altLang="en-US" dirty="0">
                <a:solidFill>
                  <a:srgbClr val="FF0000"/>
                </a:solidFill>
              </a:rPr>
              <a:t>重新选举根端口，并更新本节点的配置信息，然后更新本节点其它端口的配置</a:t>
            </a:r>
            <a:r>
              <a:rPr lang="zh-CN" altLang="en-US" dirty="0"/>
              <a:t>。如果更新后自己不再是根节点则停止计时器。最后，将自己更新过后的配置信息</a:t>
            </a:r>
            <a:r>
              <a:rPr lang="zh-CN" altLang="en-US" dirty="0">
                <a:solidFill>
                  <a:srgbClr val="FF0000"/>
                </a:solidFill>
              </a:rPr>
              <a:t>通过所有的指定端口转发出去</a:t>
            </a:r>
            <a:r>
              <a:rPr lang="zh-CN" altLang="en-US" dirty="0"/>
              <a:t>。 </a:t>
            </a:r>
          </a:p>
        </p:txBody>
      </p:sp>
    </p:spTree>
    <p:extLst>
      <p:ext uri="{BB962C8B-B14F-4D97-AF65-F5344CB8AC3E}">
        <p14:creationId xmlns:p14="http://schemas.microsoft.com/office/powerpoint/2010/main" val="111168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7" name="文本框 6">
            <a:extLst>
              <a:ext uri="{FF2B5EF4-FFF2-40B4-BE49-F238E27FC236}">
                <a16:creationId xmlns:a16="http://schemas.microsoft.com/office/drawing/2014/main" id="{4F78D711-8A75-5374-8F4C-59D9471BA476}"/>
              </a:ext>
            </a:extLst>
          </p:cNvPr>
          <p:cNvSpPr txBox="1"/>
          <p:nvPr/>
        </p:nvSpPr>
        <p:spPr>
          <a:xfrm>
            <a:off x="838200" y="1377434"/>
            <a:ext cx="4425950" cy="400110"/>
          </a:xfrm>
          <a:prstGeom prst="rect">
            <a:avLst/>
          </a:prstGeom>
          <a:noFill/>
        </p:spPr>
        <p:txBody>
          <a:bodyPr wrap="square" rtlCol="0">
            <a:spAutoFit/>
          </a:bodyPr>
          <a:lstStyle/>
          <a:p>
            <a:pPr marL="457200" indent="-457200">
              <a:buFont typeface="+mj-lt"/>
              <a:buAutoNum type="arabicPeriod"/>
            </a:pPr>
            <a:r>
              <a:rPr lang="zh-CN" altLang="en-US" sz="2000" b="1" dirty="0"/>
              <a:t>比较</a:t>
            </a:r>
            <a:r>
              <a:rPr lang="en-US" altLang="zh-CN" sz="2000" b="1" dirty="0"/>
              <a:t>config</a:t>
            </a:r>
            <a:r>
              <a:rPr lang="zh-CN" altLang="en-US" sz="2000" b="1" dirty="0"/>
              <a:t>优先级</a:t>
            </a:r>
          </a:p>
        </p:txBody>
      </p:sp>
      <p:sp>
        <p:nvSpPr>
          <p:cNvPr id="10" name="文本框 9">
            <a:extLst>
              <a:ext uri="{FF2B5EF4-FFF2-40B4-BE49-F238E27FC236}">
                <a16:creationId xmlns:a16="http://schemas.microsoft.com/office/drawing/2014/main" id="{86A58C35-27EA-3E42-70F0-6D4E83FBD9E7}"/>
              </a:ext>
            </a:extLst>
          </p:cNvPr>
          <p:cNvSpPr txBox="1"/>
          <p:nvPr/>
        </p:nvSpPr>
        <p:spPr>
          <a:xfrm>
            <a:off x="838200" y="2025650"/>
            <a:ext cx="5607337" cy="1200329"/>
          </a:xfrm>
          <a:prstGeom prst="rect">
            <a:avLst/>
          </a:prstGeom>
          <a:noFill/>
        </p:spPr>
        <p:txBody>
          <a:bodyPr wrap="square" rtlCol="0">
            <a:spAutoFit/>
          </a:bodyPr>
          <a:lstStyle/>
          <a:p>
            <a:r>
              <a:rPr lang="zh-CN" altLang="en-US" dirty="0"/>
              <a:t>       首先我们需要</a:t>
            </a:r>
            <a:r>
              <a:rPr lang="zh-CN" altLang="en-US" dirty="0">
                <a:solidFill>
                  <a:srgbClr val="FF0000"/>
                </a:solidFill>
              </a:rPr>
              <a:t>实现 </a:t>
            </a:r>
            <a:r>
              <a:rPr lang="en-US" altLang="zh-CN" dirty="0">
                <a:solidFill>
                  <a:srgbClr val="FF0000"/>
                </a:solidFill>
              </a:rPr>
              <a:t>config </a:t>
            </a:r>
            <a:r>
              <a:rPr lang="zh-CN" altLang="en-US" dirty="0">
                <a:solidFill>
                  <a:srgbClr val="FF0000"/>
                </a:solidFill>
              </a:rPr>
              <a:t>之间的优先级的比较</a:t>
            </a:r>
            <a:r>
              <a:rPr lang="zh-CN" altLang="en-US" dirty="0"/>
              <a:t>，这里有两种比较，第一种是比较两个 </a:t>
            </a:r>
            <a:r>
              <a:rPr lang="en-US" altLang="zh-CN" dirty="0"/>
              <a:t>port </a:t>
            </a:r>
            <a:r>
              <a:rPr lang="zh-CN" altLang="en-US" dirty="0"/>
              <a:t>的 </a:t>
            </a:r>
            <a:r>
              <a:rPr lang="en-US" altLang="zh-CN" dirty="0"/>
              <a:t>config </a:t>
            </a:r>
            <a:r>
              <a:rPr lang="zh-CN" altLang="en-US" dirty="0"/>
              <a:t>的优先级，第二个是比较收到的 </a:t>
            </a:r>
            <a:r>
              <a:rPr lang="en-US" altLang="zh-CN" dirty="0"/>
              <a:t>config </a:t>
            </a:r>
            <a:r>
              <a:rPr lang="zh-CN" altLang="en-US" dirty="0"/>
              <a:t>和端口 </a:t>
            </a:r>
            <a:r>
              <a:rPr lang="en-US" altLang="zh-CN" dirty="0"/>
              <a:t>config </a:t>
            </a:r>
            <a:r>
              <a:rPr lang="zh-CN" altLang="en-US" dirty="0"/>
              <a:t>的优先级，两者比较逻辑大同小异</a:t>
            </a:r>
          </a:p>
        </p:txBody>
      </p:sp>
      <p:pic>
        <p:nvPicPr>
          <p:cNvPr id="4" name="图片 3">
            <a:extLst>
              <a:ext uri="{FF2B5EF4-FFF2-40B4-BE49-F238E27FC236}">
                <a16:creationId xmlns:a16="http://schemas.microsoft.com/office/drawing/2014/main" id="{92E8F2A2-2FF6-EB7C-DF6C-CC53C255FC0C}"/>
              </a:ext>
            </a:extLst>
          </p:cNvPr>
          <p:cNvPicPr>
            <a:picLocks noChangeAspect="1"/>
          </p:cNvPicPr>
          <p:nvPr/>
        </p:nvPicPr>
        <p:blipFill>
          <a:blip r:embed="rId2"/>
          <a:stretch>
            <a:fillRect/>
          </a:stretch>
        </p:blipFill>
        <p:spPr>
          <a:xfrm>
            <a:off x="6562591" y="1403376"/>
            <a:ext cx="5188217" cy="2444876"/>
          </a:xfrm>
          <a:prstGeom prst="rect">
            <a:avLst/>
          </a:prstGeom>
        </p:spPr>
      </p:pic>
      <p:sp>
        <p:nvSpPr>
          <p:cNvPr id="5" name="文本框 4">
            <a:extLst>
              <a:ext uri="{FF2B5EF4-FFF2-40B4-BE49-F238E27FC236}">
                <a16:creationId xmlns:a16="http://schemas.microsoft.com/office/drawing/2014/main" id="{F3FF9C9F-D85D-029C-5A01-1AC65924A78C}"/>
              </a:ext>
            </a:extLst>
          </p:cNvPr>
          <p:cNvSpPr txBox="1"/>
          <p:nvPr/>
        </p:nvSpPr>
        <p:spPr>
          <a:xfrm>
            <a:off x="838200" y="4096358"/>
            <a:ext cx="4692650" cy="400110"/>
          </a:xfrm>
          <a:prstGeom prst="rect">
            <a:avLst/>
          </a:prstGeom>
          <a:noFill/>
        </p:spPr>
        <p:txBody>
          <a:bodyPr wrap="square" rtlCol="0">
            <a:spAutoFit/>
          </a:bodyPr>
          <a:lstStyle/>
          <a:p>
            <a:pPr marL="342900" indent="-342900">
              <a:buFont typeface="+mj-lt"/>
              <a:buAutoNum type="arabicPeriod" startAt="2"/>
            </a:pPr>
            <a:r>
              <a:rPr lang="zh-CN" altLang="en-US" sz="2000" b="1" dirty="0"/>
              <a:t>更新接受端口</a:t>
            </a:r>
            <a:r>
              <a:rPr lang="en-US" altLang="zh-CN" sz="2000" b="1" dirty="0"/>
              <a:t>config</a:t>
            </a:r>
            <a:endParaRPr lang="zh-CN" altLang="en-US" sz="2000" b="1" dirty="0"/>
          </a:p>
        </p:txBody>
      </p:sp>
      <p:sp>
        <p:nvSpPr>
          <p:cNvPr id="6" name="文本框 5">
            <a:extLst>
              <a:ext uri="{FF2B5EF4-FFF2-40B4-BE49-F238E27FC236}">
                <a16:creationId xmlns:a16="http://schemas.microsoft.com/office/drawing/2014/main" id="{9ED6F6DD-839D-DD4C-E075-5F0362424CA7}"/>
              </a:ext>
            </a:extLst>
          </p:cNvPr>
          <p:cNvSpPr txBox="1"/>
          <p:nvPr/>
        </p:nvSpPr>
        <p:spPr>
          <a:xfrm>
            <a:off x="1016000" y="4502005"/>
            <a:ext cx="10445750" cy="923330"/>
          </a:xfrm>
          <a:prstGeom prst="rect">
            <a:avLst/>
          </a:prstGeom>
          <a:noFill/>
        </p:spPr>
        <p:txBody>
          <a:bodyPr wrap="square" rtlCol="0">
            <a:spAutoFit/>
          </a:bodyPr>
          <a:lstStyle/>
          <a:p>
            <a:r>
              <a:rPr lang="zh-CN" altLang="en-US" dirty="0"/>
              <a:t>       在接收到 </a:t>
            </a:r>
            <a:r>
              <a:rPr lang="en-US" altLang="zh-CN" dirty="0"/>
              <a:t>Config </a:t>
            </a:r>
            <a:r>
              <a:rPr lang="zh-CN" altLang="en-US" dirty="0"/>
              <a:t>消息时，先进行比较。</a:t>
            </a:r>
            <a:r>
              <a:rPr lang="zh-CN" altLang="en-US" dirty="0">
                <a:solidFill>
                  <a:srgbClr val="FF0000"/>
                </a:solidFill>
              </a:rPr>
              <a:t>如果收到的 </a:t>
            </a:r>
            <a:r>
              <a:rPr lang="en-US" altLang="zh-CN" dirty="0">
                <a:solidFill>
                  <a:srgbClr val="FF0000"/>
                </a:solidFill>
              </a:rPr>
              <a:t>Config </a:t>
            </a:r>
            <a:r>
              <a:rPr lang="zh-CN" altLang="en-US" dirty="0">
                <a:solidFill>
                  <a:srgbClr val="FF0000"/>
                </a:solidFill>
              </a:rPr>
              <a:t>优先级更高，就把本端口的 </a:t>
            </a:r>
            <a:r>
              <a:rPr lang="en-US" altLang="zh-CN" dirty="0">
                <a:solidFill>
                  <a:srgbClr val="FF0000"/>
                </a:solidFill>
              </a:rPr>
              <a:t>Config </a:t>
            </a:r>
            <a:r>
              <a:rPr lang="zh-CN" altLang="en-US" dirty="0">
                <a:solidFill>
                  <a:srgbClr val="FF0000"/>
                </a:solidFill>
              </a:rPr>
              <a:t>替换为收到的 </a:t>
            </a:r>
            <a:r>
              <a:rPr lang="en-US" altLang="zh-CN" dirty="0">
                <a:solidFill>
                  <a:srgbClr val="FF0000"/>
                </a:solidFill>
              </a:rPr>
              <a:t>Config </a:t>
            </a:r>
            <a:r>
              <a:rPr lang="zh-CN" altLang="en-US" dirty="0">
                <a:solidFill>
                  <a:srgbClr val="FF0000"/>
                </a:solidFill>
              </a:rPr>
              <a:t>消息</a:t>
            </a:r>
            <a:r>
              <a:rPr lang="zh-CN" altLang="en-US" dirty="0"/>
              <a:t>，之后再进行后续处理。</a:t>
            </a:r>
            <a:r>
              <a:rPr lang="zh-CN" altLang="en-US" dirty="0">
                <a:solidFill>
                  <a:srgbClr val="FF0000"/>
                </a:solidFill>
              </a:rPr>
              <a:t>如果本地 </a:t>
            </a:r>
            <a:r>
              <a:rPr lang="en-US" altLang="zh-CN" dirty="0">
                <a:solidFill>
                  <a:srgbClr val="FF0000"/>
                </a:solidFill>
              </a:rPr>
              <a:t>Config </a:t>
            </a:r>
            <a:r>
              <a:rPr lang="zh-CN" altLang="en-US" dirty="0">
                <a:solidFill>
                  <a:srgbClr val="FF0000"/>
                </a:solidFill>
              </a:rPr>
              <a:t>优先级更高，不做更改，若该端口是指定端口，发送 </a:t>
            </a:r>
            <a:r>
              <a:rPr lang="en-US" altLang="zh-CN" dirty="0">
                <a:solidFill>
                  <a:srgbClr val="FF0000"/>
                </a:solidFill>
              </a:rPr>
              <a:t>Config </a:t>
            </a:r>
            <a:r>
              <a:rPr lang="zh-CN" altLang="en-US" dirty="0">
                <a:solidFill>
                  <a:srgbClr val="FF0000"/>
                </a:solidFill>
              </a:rPr>
              <a:t>消息</a:t>
            </a:r>
          </a:p>
        </p:txBody>
      </p:sp>
    </p:spTree>
    <p:extLst>
      <p:ext uri="{BB962C8B-B14F-4D97-AF65-F5344CB8AC3E}">
        <p14:creationId xmlns:p14="http://schemas.microsoft.com/office/powerpoint/2010/main" val="225493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设计思路</a:t>
            </a:r>
          </a:p>
        </p:txBody>
      </p:sp>
      <p:sp>
        <p:nvSpPr>
          <p:cNvPr id="7" name="文本框 6">
            <a:extLst>
              <a:ext uri="{FF2B5EF4-FFF2-40B4-BE49-F238E27FC236}">
                <a16:creationId xmlns:a16="http://schemas.microsoft.com/office/drawing/2014/main" id="{4F78D711-8A75-5374-8F4C-59D9471BA476}"/>
              </a:ext>
            </a:extLst>
          </p:cNvPr>
          <p:cNvSpPr txBox="1"/>
          <p:nvPr/>
        </p:nvSpPr>
        <p:spPr>
          <a:xfrm>
            <a:off x="815009" y="1160034"/>
            <a:ext cx="4425950" cy="400110"/>
          </a:xfrm>
          <a:prstGeom prst="rect">
            <a:avLst/>
          </a:prstGeom>
          <a:noFill/>
        </p:spPr>
        <p:txBody>
          <a:bodyPr wrap="square" rtlCol="0">
            <a:spAutoFit/>
          </a:bodyPr>
          <a:lstStyle/>
          <a:p>
            <a:pPr marL="457200" indent="-457200">
              <a:buFont typeface="+mj-lt"/>
              <a:buAutoNum type="arabicPeriod" startAt="3"/>
            </a:pPr>
            <a:r>
              <a:rPr lang="zh-CN" altLang="en-US" sz="2000" b="1" dirty="0"/>
              <a:t>更新节点状态（选举根端口）</a:t>
            </a:r>
          </a:p>
        </p:txBody>
      </p:sp>
      <p:sp>
        <p:nvSpPr>
          <p:cNvPr id="10" name="文本框 9">
            <a:extLst>
              <a:ext uri="{FF2B5EF4-FFF2-40B4-BE49-F238E27FC236}">
                <a16:creationId xmlns:a16="http://schemas.microsoft.com/office/drawing/2014/main" id="{86A58C35-27EA-3E42-70F0-6D4E83FBD9E7}"/>
              </a:ext>
            </a:extLst>
          </p:cNvPr>
          <p:cNvSpPr txBox="1"/>
          <p:nvPr/>
        </p:nvSpPr>
        <p:spPr>
          <a:xfrm>
            <a:off x="815009" y="1592869"/>
            <a:ext cx="10267950" cy="1477328"/>
          </a:xfrm>
          <a:prstGeom prst="rect">
            <a:avLst/>
          </a:prstGeom>
          <a:noFill/>
        </p:spPr>
        <p:txBody>
          <a:bodyPr wrap="square" rtlCol="0">
            <a:spAutoFit/>
          </a:bodyPr>
          <a:lstStyle/>
          <a:p>
            <a:r>
              <a:rPr lang="zh-CN" altLang="en-US" dirty="0"/>
              <a:t>        首先遍历所有端口，</a:t>
            </a:r>
            <a:r>
              <a:rPr lang="zh-CN" altLang="en-US" dirty="0">
                <a:solidFill>
                  <a:srgbClr val="FF0000"/>
                </a:solidFill>
              </a:rPr>
              <a:t>尝试找到根端口</a:t>
            </a:r>
            <a:r>
              <a:rPr lang="zh-CN" altLang="en-US" dirty="0"/>
              <a:t>。如果存在根端口，则该节点为非根节点，选择通过 </a:t>
            </a:r>
            <a:r>
              <a:rPr lang="en-US" altLang="zh-CN" dirty="0" err="1"/>
              <a:t>root_port</a:t>
            </a:r>
            <a:r>
              <a:rPr lang="en-US" altLang="zh-CN" dirty="0"/>
              <a:t> </a:t>
            </a:r>
            <a:r>
              <a:rPr lang="zh-CN" altLang="en-US" dirty="0"/>
              <a:t>连接到根节点，</a:t>
            </a:r>
            <a:r>
              <a:rPr lang="zh-CN" altLang="en-US" dirty="0">
                <a:solidFill>
                  <a:srgbClr val="FF0000"/>
                </a:solidFill>
              </a:rPr>
              <a:t>更新节点认定的根、到根节点的路径开销、根端口</a:t>
            </a:r>
            <a:r>
              <a:rPr lang="zh-CN" altLang="en-US" dirty="0"/>
              <a:t>。如果不存在根端口，则该节点为根节点。</a:t>
            </a:r>
            <a:r>
              <a:rPr lang="zh-CN" altLang="en-US" dirty="0">
                <a:solidFill>
                  <a:srgbClr val="FF0000"/>
                </a:solidFill>
              </a:rPr>
              <a:t>根端口为空，根节点指向自己，距离为 </a:t>
            </a:r>
            <a:r>
              <a:rPr lang="en-US" altLang="zh-CN" dirty="0">
                <a:solidFill>
                  <a:srgbClr val="FF0000"/>
                </a:solidFill>
              </a:rPr>
              <a:t>0</a:t>
            </a:r>
            <a:r>
              <a:rPr lang="zh-CN" altLang="en-US" dirty="0"/>
              <a:t>。</a:t>
            </a:r>
            <a:endParaRPr lang="en-US" altLang="zh-CN" dirty="0"/>
          </a:p>
          <a:p>
            <a:r>
              <a:rPr lang="en-US" altLang="zh-CN" dirty="0"/>
              <a:t>      </a:t>
            </a:r>
            <a:r>
              <a:rPr lang="zh-CN" altLang="en-US" dirty="0"/>
              <a:t> 根端口需要满足两个条件：</a:t>
            </a:r>
            <a:r>
              <a:rPr lang="zh-CN" altLang="en-US" dirty="0">
                <a:solidFill>
                  <a:srgbClr val="FF0000"/>
                </a:solidFill>
              </a:rPr>
              <a:t>第一是该端口为非指定端口，第二为该端口的优先级要高于其它非指定端口。</a:t>
            </a:r>
            <a:r>
              <a:rPr lang="zh-CN" altLang="en-US" dirty="0"/>
              <a:t>具体我们的实现细节是，遍历所有端口找到所有非指定端口，并选择其中优先级最高的一个。 </a:t>
            </a:r>
          </a:p>
        </p:txBody>
      </p:sp>
      <p:sp>
        <p:nvSpPr>
          <p:cNvPr id="5" name="文本框 4">
            <a:extLst>
              <a:ext uri="{FF2B5EF4-FFF2-40B4-BE49-F238E27FC236}">
                <a16:creationId xmlns:a16="http://schemas.microsoft.com/office/drawing/2014/main" id="{F3FF9C9F-D85D-029C-5A01-1AC65924A78C}"/>
              </a:ext>
            </a:extLst>
          </p:cNvPr>
          <p:cNvSpPr txBox="1"/>
          <p:nvPr/>
        </p:nvSpPr>
        <p:spPr>
          <a:xfrm>
            <a:off x="742950" y="3347766"/>
            <a:ext cx="4692650" cy="400110"/>
          </a:xfrm>
          <a:prstGeom prst="rect">
            <a:avLst/>
          </a:prstGeom>
          <a:noFill/>
        </p:spPr>
        <p:txBody>
          <a:bodyPr wrap="square" rtlCol="0">
            <a:spAutoFit/>
          </a:bodyPr>
          <a:lstStyle/>
          <a:p>
            <a:pPr marL="457200" indent="-457200">
              <a:buFont typeface="+mj-lt"/>
              <a:buAutoNum type="arabicPeriod" startAt="4"/>
            </a:pPr>
            <a:r>
              <a:rPr lang="zh-CN" altLang="en-US" sz="2000" b="1" dirty="0"/>
              <a:t>更新剩余端口</a:t>
            </a:r>
            <a:r>
              <a:rPr lang="en-US" altLang="zh-CN" sz="2000" b="1" dirty="0"/>
              <a:t>config</a:t>
            </a:r>
            <a:endParaRPr lang="zh-CN" altLang="en-US" sz="2000" b="1" dirty="0"/>
          </a:p>
        </p:txBody>
      </p:sp>
      <p:sp>
        <p:nvSpPr>
          <p:cNvPr id="6" name="文本框 5">
            <a:extLst>
              <a:ext uri="{FF2B5EF4-FFF2-40B4-BE49-F238E27FC236}">
                <a16:creationId xmlns:a16="http://schemas.microsoft.com/office/drawing/2014/main" id="{9ED6F6DD-839D-DD4C-E075-5F0362424CA7}"/>
              </a:ext>
            </a:extLst>
          </p:cNvPr>
          <p:cNvSpPr txBox="1"/>
          <p:nvPr/>
        </p:nvSpPr>
        <p:spPr>
          <a:xfrm>
            <a:off x="861529" y="3747876"/>
            <a:ext cx="10445750" cy="1200329"/>
          </a:xfrm>
          <a:prstGeom prst="rect">
            <a:avLst/>
          </a:prstGeom>
          <a:noFill/>
        </p:spPr>
        <p:txBody>
          <a:bodyPr wrap="square" rtlCol="0">
            <a:spAutoFit/>
          </a:bodyPr>
          <a:lstStyle/>
          <a:p>
            <a:r>
              <a:rPr lang="zh-CN" altLang="en-US" dirty="0"/>
              <a:t>       只用处理非指定端口变为指定端口和指定端口变为指定端口的情况。</a:t>
            </a:r>
            <a:endParaRPr lang="en-US" altLang="zh-CN" dirty="0"/>
          </a:p>
          <a:p>
            <a:r>
              <a:rPr lang="en-US" altLang="zh-CN" dirty="0"/>
              <a:t>       </a:t>
            </a:r>
            <a:r>
              <a:rPr lang="zh-CN" altLang="en-US" dirty="0"/>
              <a:t>对于非指定端口，</a:t>
            </a:r>
            <a:r>
              <a:rPr lang="zh-CN" altLang="en-US" dirty="0">
                <a:solidFill>
                  <a:srgbClr val="FF0000"/>
                </a:solidFill>
              </a:rPr>
              <a:t>如果其 </a:t>
            </a:r>
            <a:r>
              <a:rPr lang="en-US" altLang="zh-CN" dirty="0">
                <a:solidFill>
                  <a:srgbClr val="FF0000"/>
                </a:solidFill>
              </a:rPr>
              <a:t>Config </a:t>
            </a:r>
            <a:r>
              <a:rPr lang="zh-CN" altLang="en-US" dirty="0">
                <a:solidFill>
                  <a:srgbClr val="FF0000"/>
                </a:solidFill>
              </a:rPr>
              <a:t>较网段内其他端口优先级更高，那么该端口成为指定端口</a:t>
            </a:r>
            <a:r>
              <a:rPr lang="zh-CN" altLang="en-US" dirty="0"/>
              <a:t>。具体来说更新前该非指定端口的 </a:t>
            </a:r>
            <a:r>
              <a:rPr lang="en-US" altLang="zh-CN" dirty="0"/>
              <a:t>Config </a:t>
            </a:r>
            <a:r>
              <a:rPr lang="zh-CN" altLang="en-US" dirty="0"/>
              <a:t>是网段内最高优先级 </a:t>
            </a:r>
            <a:r>
              <a:rPr lang="en-US" altLang="zh-CN" dirty="0"/>
              <a:t>Config</a:t>
            </a:r>
            <a:r>
              <a:rPr lang="zh-CN" altLang="en-US" dirty="0"/>
              <a:t>，</a:t>
            </a:r>
            <a:r>
              <a:rPr lang="zh-CN" altLang="en-US" dirty="0">
                <a:solidFill>
                  <a:srgbClr val="FF0000"/>
                </a:solidFill>
              </a:rPr>
              <a:t>如果节点 </a:t>
            </a:r>
            <a:r>
              <a:rPr lang="en-US" altLang="zh-CN" dirty="0">
                <a:solidFill>
                  <a:srgbClr val="FF0000"/>
                </a:solidFill>
              </a:rPr>
              <a:t>Config </a:t>
            </a:r>
            <a:r>
              <a:rPr lang="zh-CN" altLang="en-US" dirty="0">
                <a:solidFill>
                  <a:srgbClr val="FF0000"/>
                </a:solidFill>
              </a:rPr>
              <a:t>信息继承到该端口后的优先级高于更新前，那么就把该端口更新为指定端口。</a:t>
            </a:r>
            <a:endParaRPr lang="zh-CN" altLang="en-US" dirty="0"/>
          </a:p>
        </p:txBody>
      </p:sp>
      <p:sp>
        <p:nvSpPr>
          <p:cNvPr id="2" name="文本框 1">
            <a:extLst>
              <a:ext uri="{FF2B5EF4-FFF2-40B4-BE49-F238E27FC236}">
                <a16:creationId xmlns:a16="http://schemas.microsoft.com/office/drawing/2014/main" id="{1D35F26E-C99E-42D9-8D16-ADA2F6372A81}"/>
              </a:ext>
            </a:extLst>
          </p:cNvPr>
          <p:cNvSpPr txBox="1"/>
          <p:nvPr/>
        </p:nvSpPr>
        <p:spPr>
          <a:xfrm>
            <a:off x="675239" y="5085965"/>
            <a:ext cx="4828071" cy="400110"/>
          </a:xfrm>
          <a:prstGeom prst="rect">
            <a:avLst/>
          </a:prstGeom>
          <a:noFill/>
        </p:spPr>
        <p:txBody>
          <a:bodyPr wrap="square" rtlCol="0">
            <a:spAutoFit/>
          </a:bodyPr>
          <a:lstStyle/>
          <a:p>
            <a:pPr marL="457200" indent="-457200">
              <a:buFont typeface="+mj-lt"/>
              <a:buAutoNum type="arabicPeriod" startAt="5"/>
            </a:pPr>
            <a:r>
              <a:rPr lang="zh-CN" altLang="en-US" sz="2000" b="1" dirty="0"/>
              <a:t>停止 </a:t>
            </a:r>
            <a:r>
              <a:rPr lang="en-US" altLang="zh-CN" sz="2000" b="1" dirty="0"/>
              <a:t>hello </a:t>
            </a:r>
            <a:r>
              <a:rPr lang="zh-CN" altLang="en-US" sz="2000" b="1" dirty="0"/>
              <a:t>计时器与转发 </a:t>
            </a:r>
            <a:r>
              <a:rPr lang="en-US" altLang="zh-CN" sz="2000" b="1" dirty="0"/>
              <a:t>config </a:t>
            </a:r>
            <a:endParaRPr lang="zh-CN" altLang="en-US" sz="2000" b="1" dirty="0"/>
          </a:p>
        </p:txBody>
      </p:sp>
      <p:sp>
        <p:nvSpPr>
          <p:cNvPr id="8" name="文本框 7">
            <a:extLst>
              <a:ext uri="{FF2B5EF4-FFF2-40B4-BE49-F238E27FC236}">
                <a16:creationId xmlns:a16="http://schemas.microsoft.com/office/drawing/2014/main" id="{224B50AE-AC86-BF7D-6248-A3D7F14A6904}"/>
              </a:ext>
            </a:extLst>
          </p:cNvPr>
          <p:cNvSpPr txBox="1"/>
          <p:nvPr/>
        </p:nvSpPr>
        <p:spPr>
          <a:xfrm>
            <a:off x="950430" y="5486075"/>
            <a:ext cx="10132529" cy="646331"/>
          </a:xfrm>
          <a:prstGeom prst="rect">
            <a:avLst/>
          </a:prstGeom>
          <a:noFill/>
        </p:spPr>
        <p:txBody>
          <a:bodyPr wrap="square" rtlCol="0">
            <a:spAutoFit/>
          </a:bodyPr>
          <a:lstStyle/>
          <a:p>
            <a:r>
              <a:rPr lang="zh-CN" altLang="en-US" dirty="0"/>
              <a:t>       最后需要判断节点性质是否发生变化，如果节点由根节点变为非根节点，停止 </a:t>
            </a:r>
            <a:r>
              <a:rPr lang="en-US" altLang="zh-CN" dirty="0"/>
              <a:t>hello </a:t>
            </a:r>
            <a:r>
              <a:rPr lang="zh-CN" altLang="en-US" dirty="0"/>
              <a:t>定时器，并将更新后的 </a:t>
            </a:r>
            <a:r>
              <a:rPr lang="en-US" altLang="zh-CN" dirty="0"/>
              <a:t>Config </a:t>
            </a:r>
            <a:r>
              <a:rPr lang="zh-CN" altLang="en-US" dirty="0"/>
              <a:t>从每个指定端口转发出去</a:t>
            </a:r>
          </a:p>
        </p:txBody>
      </p:sp>
    </p:spTree>
    <p:extLst>
      <p:ext uri="{BB962C8B-B14F-4D97-AF65-F5344CB8AC3E}">
        <p14:creationId xmlns:p14="http://schemas.microsoft.com/office/powerpoint/2010/main" val="269655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a:t>
            </a:r>
          </a:p>
        </p:txBody>
      </p:sp>
      <p:pic>
        <p:nvPicPr>
          <p:cNvPr id="9" name="图片 8">
            <a:extLst>
              <a:ext uri="{FF2B5EF4-FFF2-40B4-BE49-F238E27FC236}">
                <a16:creationId xmlns:a16="http://schemas.microsoft.com/office/drawing/2014/main" id="{DD511ED0-428B-E0DD-ADE9-14A36B73B84F}"/>
              </a:ext>
            </a:extLst>
          </p:cNvPr>
          <p:cNvPicPr>
            <a:picLocks noChangeAspect="1"/>
          </p:cNvPicPr>
          <p:nvPr/>
        </p:nvPicPr>
        <p:blipFill>
          <a:blip r:embed="rId2"/>
          <a:stretch>
            <a:fillRect/>
          </a:stretch>
        </p:blipFill>
        <p:spPr>
          <a:xfrm>
            <a:off x="736464" y="1508022"/>
            <a:ext cx="5283472" cy="3981655"/>
          </a:xfrm>
          <a:prstGeom prst="rect">
            <a:avLst/>
          </a:prstGeom>
        </p:spPr>
      </p:pic>
      <p:pic>
        <p:nvPicPr>
          <p:cNvPr id="12" name="图片 11">
            <a:extLst>
              <a:ext uri="{FF2B5EF4-FFF2-40B4-BE49-F238E27FC236}">
                <a16:creationId xmlns:a16="http://schemas.microsoft.com/office/drawing/2014/main" id="{328F2593-780B-001E-1A32-444AA4377CFA}"/>
              </a:ext>
            </a:extLst>
          </p:cNvPr>
          <p:cNvPicPr>
            <a:picLocks noChangeAspect="1"/>
          </p:cNvPicPr>
          <p:nvPr/>
        </p:nvPicPr>
        <p:blipFill>
          <a:blip r:embed="rId3"/>
          <a:stretch>
            <a:fillRect/>
          </a:stretch>
        </p:blipFill>
        <p:spPr>
          <a:xfrm>
            <a:off x="6432425" y="1142869"/>
            <a:ext cx="5283472" cy="4687328"/>
          </a:xfrm>
          <a:prstGeom prst="rect">
            <a:avLst/>
          </a:prstGeom>
        </p:spPr>
      </p:pic>
    </p:spTree>
    <p:extLst>
      <p:ext uri="{BB962C8B-B14F-4D97-AF65-F5344CB8AC3E}">
        <p14:creationId xmlns:p14="http://schemas.microsoft.com/office/powerpoint/2010/main" val="117911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868209" y="321705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互联网协议实验</a:t>
            </a:r>
            <a:r>
              <a:rPr lang="en-US" altLang="zh-CN" sz="2600" dirty="0">
                <a:solidFill>
                  <a:srgbClr val="FFFFFF"/>
                </a:solidFill>
                <a:latin typeface="微软雅黑" panose="020B0503020204020204" charset="-122"/>
                <a:ea typeface="微软雅黑" panose="020B0503020204020204" charset="-122"/>
              </a:rPr>
              <a:t>&amp;</a:t>
            </a:r>
            <a:r>
              <a:rPr lang="zh-CN" altLang="en-US" sz="2600" dirty="0">
                <a:solidFill>
                  <a:srgbClr val="FFFFFF"/>
                </a:solidFill>
                <a:latin typeface="微软雅黑" panose="020B0503020204020204" charset="-122"/>
                <a:ea typeface="微软雅黑" panose="020B0503020204020204" charset="-122"/>
              </a:rPr>
              <a:t>流完成时间实验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第一部分</a:t>
            </a: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78039" y="3057033"/>
            <a:ext cx="5614382"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2600" dirty="0">
                <a:solidFill>
                  <a:srgbClr val="FFFFFF"/>
                </a:solidFill>
                <a:latin typeface="微软雅黑" panose="020B0503020204020204" charset="-122"/>
                <a:ea typeface="微软雅黑" panose="020B0503020204020204" charset="-122"/>
              </a:rPr>
              <a:t>数据包队列管理实验</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charset="-122"/>
                <a:ea typeface="微软雅黑" panose="020B0503020204020204" charset="-122"/>
                <a:cs typeface="+mn-cs"/>
              </a:rPr>
              <a:t>第五部分</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6390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实验任务与流程</a:t>
            </a:r>
          </a:p>
        </p:txBody>
      </p:sp>
      <p:sp>
        <p:nvSpPr>
          <p:cNvPr id="4" name="文本框 3">
            <a:extLst>
              <a:ext uri="{FF2B5EF4-FFF2-40B4-BE49-F238E27FC236}">
                <a16:creationId xmlns:a16="http://schemas.microsoft.com/office/drawing/2014/main" id="{4945F4E3-9BB4-E647-31B8-9E7F640A4EE7}"/>
              </a:ext>
            </a:extLst>
          </p:cNvPr>
          <p:cNvSpPr txBox="1"/>
          <p:nvPr/>
        </p:nvSpPr>
        <p:spPr>
          <a:xfrm>
            <a:off x="916609" y="4381446"/>
            <a:ext cx="9861550" cy="923330"/>
          </a:xfrm>
          <a:prstGeom prst="rect">
            <a:avLst/>
          </a:prstGeom>
          <a:noFill/>
        </p:spPr>
        <p:txBody>
          <a:bodyPr wrap="square" rtlCol="0">
            <a:spAutoFit/>
          </a:bodyPr>
          <a:lstStyle/>
          <a:p>
            <a:pPr marL="342900" indent="-342900">
              <a:buFont typeface="+mj-lt"/>
              <a:buAutoNum type="arabicPeriod"/>
            </a:pPr>
            <a:r>
              <a:rPr lang="zh-CN" altLang="en-US" dirty="0"/>
              <a:t>重现 </a:t>
            </a:r>
            <a:r>
              <a:rPr lang="en-US" altLang="zh-CN" dirty="0" err="1"/>
              <a:t>BufferBloat</a:t>
            </a:r>
            <a:r>
              <a:rPr lang="en-US" altLang="zh-CN" dirty="0"/>
              <a:t> </a:t>
            </a:r>
            <a:r>
              <a:rPr lang="zh-CN" altLang="en-US" dirty="0"/>
              <a:t>问题，得到 </a:t>
            </a:r>
            <a:r>
              <a:rPr lang="en-US" altLang="zh-CN" dirty="0"/>
              <a:t>CWND</a:t>
            </a:r>
            <a:r>
              <a:rPr lang="zh-CN" altLang="en-US" dirty="0"/>
              <a:t>、</a:t>
            </a:r>
            <a:r>
              <a:rPr lang="en-US" altLang="zh-CN" dirty="0" err="1"/>
              <a:t>Qlen</a:t>
            </a:r>
            <a:r>
              <a:rPr lang="zh-CN" altLang="en-US" dirty="0"/>
              <a:t>、</a:t>
            </a:r>
            <a:r>
              <a:rPr lang="en-US" altLang="zh-CN" dirty="0"/>
              <a:t>RTT </a:t>
            </a:r>
            <a:r>
              <a:rPr lang="zh-CN" altLang="en-US" dirty="0"/>
              <a:t>这 </a:t>
            </a:r>
            <a:r>
              <a:rPr lang="en-US" altLang="zh-CN" dirty="0"/>
              <a:t>3 </a:t>
            </a:r>
            <a:r>
              <a:rPr lang="zh-CN" altLang="en-US" dirty="0"/>
              <a:t>个时间曲线图。</a:t>
            </a:r>
            <a:endParaRPr lang="en-US" altLang="zh-CN" dirty="0"/>
          </a:p>
          <a:p>
            <a:pPr marL="342900" indent="-342900">
              <a:buFont typeface="+mj-lt"/>
              <a:buAutoNum type="arabicPeriod"/>
            </a:pPr>
            <a:r>
              <a:rPr lang="zh-CN" altLang="en-US" dirty="0"/>
              <a:t>改变数据包队列大小，观察其对 </a:t>
            </a:r>
            <a:r>
              <a:rPr lang="en-US" altLang="zh-CN" dirty="0"/>
              <a:t>CWND</a:t>
            </a:r>
            <a:r>
              <a:rPr lang="zh-CN" altLang="en-US" dirty="0"/>
              <a:t>、</a:t>
            </a:r>
            <a:r>
              <a:rPr lang="en-US" altLang="zh-CN" dirty="0" err="1"/>
              <a:t>Qlen</a:t>
            </a:r>
            <a:r>
              <a:rPr lang="zh-CN" altLang="en-US" dirty="0"/>
              <a:t>、</a:t>
            </a:r>
            <a:r>
              <a:rPr lang="en-US" altLang="zh-CN" dirty="0"/>
              <a:t>RTT </a:t>
            </a:r>
            <a:r>
              <a:rPr lang="zh-CN" altLang="en-US" dirty="0"/>
              <a:t>和吞吐率图像的影响。</a:t>
            </a:r>
            <a:endParaRPr lang="en-US" altLang="zh-CN" dirty="0"/>
          </a:p>
          <a:p>
            <a:pPr marL="342900" indent="-342900">
              <a:buFont typeface="+mj-lt"/>
              <a:buAutoNum type="arabicPeriod"/>
            </a:pPr>
            <a:r>
              <a:rPr lang="zh-CN" altLang="en-US" dirty="0"/>
              <a:t>重现不同队列管理策略在动态带宽下的往返延迟结果。</a:t>
            </a:r>
          </a:p>
        </p:txBody>
      </p:sp>
      <p:sp>
        <p:nvSpPr>
          <p:cNvPr id="5" name="文本框 4">
            <a:extLst>
              <a:ext uri="{FF2B5EF4-FFF2-40B4-BE49-F238E27FC236}">
                <a16:creationId xmlns:a16="http://schemas.microsoft.com/office/drawing/2014/main" id="{A4F3E7FB-9245-8224-E493-FA47AA322AFE}"/>
              </a:ext>
            </a:extLst>
          </p:cNvPr>
          <p:cNvSpPr txBox="1"/>
          <p:nvPr/>
        </p:nvSpPr>
        <p:spPr>
          <a:xfrm>
            <a:off x="815009" y="1700390"/>
            <a:ext cx="10449891" cy="2031325"/>
          </a:xfrm>
          <a:prstGeom prst="rect">
            <a:avLst/>
          </a:prstGeom>
          <a:noFill/>
        </p:spPr>
        <p:txBody>
          <a:bodyPr wrap="square" rtlCol="0">
            <a:spAutoFit/>
          </a:bodyPr>
          <a:lstStyle/>
          <a:p>
            <a:r>
              <a:rPr lang="zh-CN" altLang="en-US" dirty="0"/>
              <a:t>       了解为什么需要数据包队列以及数据包队列的原理、功能，了解如何根据环境设置数据包队列的大小。认识数据包队列过大过小引起的问题，了解 </a:t>
            </a:r>
            <a:r>
              <a:rPr lang="en-US" altLang="zh-CN" dirty="0" err="1"/>
              <a:t>BufferBloat</a:t>
            </a:r>
            <a:r>
              <a:rPr lang="en-US" altLang="zh-CN" dirty="0"/>
              <a:t> </a:t>
            </a:r>
            <a:r>
              <a:rPr lang="zh-CN" altLang="en-US" dirty="0"/>
              <a:t>问题的现象和原因。</a:t>
            </a:r>
            <a:endParaRPr lang="en-US" altLang="zh-CN" dirty="0"/>
          </a:p>
          <a:p>
            <a:r>
              <a:rPr lang="zh-CN" altLang="en-US" dirty="0"/>
              <a:t>       学习解决 </a:t>
            </a:r>
            <a:r>
              <a:rPr lang="en-US" altLang="zh-CN" dirty="0" err="1"/>
              <a:t>BufferBloat</a:t>
            </a:r>
            <a:r>
              <a:rPr lang="en-US" altLang="zh-CN" dirty="0"/>
              <a:t> </a:t>
            </a:r>
            <a:r>
              <a:rPr lang="zh-CN" altLang="en-US" dirty="0"/>
              <a:t>问题的三种方法：改变队列大小、改进传输控制策略、改进队列管理策略。了解 </a:t>
            </a:r>
            <a:r>
              <a:rPr lang="en-US" altLang="zh-CN" dirty="0"/>
              <a:t>2 </a:t>
            </a:r>
            <a:r>
              <a:rPr lang="zh-CN" altLang="en-US" dirty="0"/>
              <a:t>种典型的队列管理策略：</a:t>
            </a:r>
            <a:r>
              <a:rPr lang="en-US" altLang="zh-CN" dirty="0"/>
              <a:t> RED (Random </a:t>
            </a:r>
            <a:r>
              <a:rPr lang="en-US" altLang="zh-CN" dirty="0" err="1"/>
              <a:t>EarlyDetection</a:t>
            </a:r>
            <a:r>
              <a:rPr lang="en-US" altLang="zh-CN" dirty="0"/>
              <a:t>)</a:t>
            </a:r>
            <a:r>
              <a:rPr lang="zh-CN" altLang="en-US" dirty="0"/>
              <a:t>和 </a:t>
            </a:r>
            <a:r>
              <a:rPr lang="en-US" altLang="zh-CN" dirty="0" err="1"/>
              <a:t>CoDel</a:t>
            </a:r>
            <a:r>
              <a:rPr lang="en-US" altLang="zh-CN" dirty="0"/>
              <a:t> (Controlled Delay)</a:t>
            </a:r>
            <a:r>
              <a:rPr lang="zh-CN" altLang="en-US" dirty="0"/>
              <a:t>。</a:t>
            </a:r>
            <a:endParaRPr lang="en-US" altLang="zh-CN" dirty="0"/>
          </a:p>
          <a:p>
            <a:r>
              <a:rPr lang="en-US" altLang="zh-CN" dirty="0"/>
              <a:t>       </a:t>
            </a:r>
            <a:r>
              <a:rPr lang="zh-CN" altLang="en-US" dirty="0"/>
              <a:t> 最后根据给定的实验环境，重现 </a:t>
            </a:r>
            <a:r>
              <a:rPr lang="en-US" altLang="zh-CN" dirty="0" err="1"/>
              <a:t>BufferBloat</a:t>
            </a:r>
            <a:r>
              <a:rPr lang="en-US" altLang="zh-CN" dirty="0"/>
              <a:t> </a:t>
            </a:r>
            <a:r>
              <a:rPr lang="zh-CN" altLang="en-US" dirty="0"/>
              <a:t>问题，改变数据包队列大小，观察其对拥塞窗口值</a:t>
            </a:r>
            <a:r>
              <a:rPr lang="en-US" altLang="zh-CN" dirty="0"/>
              <a:t>(</a:t>
            </a:r>
            <a:r>
              <a:rPr lang="en-US" altLang="zh-CN" dirty="0" err="1"/>
              <a:t>cwnd</a:t>
            </a:r>
            <a:r>
              <a:rPr lang="en-US" altLang="zh-CN" dirty="0"/>
              <a:t>)</a:t>
            </a:r>
            <a:r>
              <a:rPr lang="zh-CN" altLang="en-US" dirty="0"/>
              <a:t>、队列长度</a:t>
            </a:r>
            <a:r>
              <a:rPr lang="en-US" altLang="zh-CN" dirty="0"/>
              <a:t>(</a:t>
            </a:r>
            <a:r>
              <a:rPr lang="en-US" altLang="zh-CN" dirty="0" err="1"/>
              <a:t>qlen</a:t>
            </a:r>
            <a:r>
              <a:rPr lang="en-US" altLang="zh-CN" dirty="0"/>
              <a:t>)</a:t>
            </a:r>
            <a:r>
              <a:rPr lang="zh-CN" altLang="en-US" dirty="0"/>
              <a:t>、往返延迟</a:t>
            </a:r>
            <a:r>
              <a:rPr lang="en-US" altLang="zh-CN" dirty="0"/>
              <a:t>(</a:t>
            </a:r>
            <a:r>
              <a:rPr lang="en-US" altLang="zh-CN" dirty="0" err="1"/>
              <a:t>rtt</a:t>
            </a:r>
            <a:r>
              <a:rPr lang="en-US" altLang="zh-CN" dirty="0"/>
              <a:t>)</a:t>
            </a:r>
            <a:r>
              <a:rPr lang="zh-CN" altLang="en-US" dirty="0"/>
              <a:t>、吞吐率的影响。使用不同队列管理策略，对比在动态带宽下的往返延迟</a:t>
            </a:r>
            <a:r>
              <a:rPr lang="en-US" altLang="zh-CN" dirty="0"/>
              <a:t>(</a:t>
            </a:r>
            <a:r>
              <a:rPr lang="en-US" altLang="zh-CN" dirty="0" err="1"/>
              <a:t>rtt</a:t>
            </a:r>
            <a:r>
              <a:rPr lang="en-US" altLang="zh-CN" dirty="0"/>
              <a:t>)</a:t>
            </a:r>
            <a:r>
              <a:rPr lang="zh-CN" altLang="en-US" dirty="0"/>
              <a:t>，重现讲义中实验结果。</a:t>
            </a:r>
          </a:p>
        </p:txBody>
      </p:sp>
      <p:sp>
        <p:nvSpPr>
          <p:cNvPr id="8" name="内容占位符 6">
            <a:extLst>
              <a:ext uri="{FF2B5EF4-FFF2-40B4-BE49-F238E27FC236}">
                <a16:creationId xmlns:a16="http://schemas.microsoft.com/office/drawing/2014/main" id="{5CD8C0CF-36B1-A6EB-A44E-505244E21A2F}"/>
              </a:ext>
            </a:extLst>
          </p:cNvPr>
          <p:cNvSpPr>
            <a:spLocks noGrp="1"/>
          </p:cNvSpPr>
          <p:nvPr/>
        </p:nvSpPr>
        <p:spPr>
          <a:xfrm>
            <a:off x="838200" y="898259"/>
            <a:ext cx="10515600" cy="5061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9" name="内容占位符 6">
            <a:extLst>
              <a:ext uri="{FF2B5EF4-FFF2-40B4-BE49-F238E27FC236}">
                <a16:creationId xmlns:a16="http://schemas.microsoft.com/office/drawing/2014/main" id="{5CD8C0CF-36B1-A6EB-A44E-505244E21A2F}"/>
              </a:ext>
            </a:extLst>
          </p:cNvPr>
          <p:cNvSpPr>
            <a:spLocks noGrp="1"/>
          </p:cNvSpPr>
          <p:nvPr/>
        </p:nvSpPr>
        <p:spPr>
          <a:xfrm>
            <a:off x="990600" y="1050659"/>
            <a:ext cx="10515600" cy="5061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12504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实验结果与分析</a:t>
            </a:r>
          </a:p>
        </p:txBody>
      </p:sp>
      <p:sp>
        <p:nvSpPr>
          <p:cNvPr id="2" name="文本框 1">
            <a:extLst>
              <a:ext uri="{FF2B5EF4-FFF2-40B4-BE49-F238E27FC236}">
                <a16:creationId xmlns:a16="http://schemas.microsoft.com/office/drawing/2014/main" id="{92F1ABA9-CF80-BE87-51E9-42AA5BCEC68C}"/>
              </a:ext>
            </a:extLst>
          </p:cNvPr>
          <p:cNvSpPr txBox="1"/>
          <p:nvPr/>
        </p:nvSpPr>
        <p:spPr>
          <a:xfrm>
            <a:off x="815009" y="1148946"/>
            <a:ext cx="3359150" cy="400110"/>
          </a:xfrm>
          <a:prstGeom prst="rect">
            <a:avLst/>
          </a:prstGeom>
          <a:noFill/>
        </p:spPr>
        <p:txBody>
          <a:bodyPr wrap="square" rtlCol="0">
            <a:spAutoFit/>
          </a:bodyPr>
          <a:lstStyle/>
          <a:p>
            <a:r>
              <a:rPr lang="zh-CN" altLang="en-US" sz="2000" b="1" dirty="0"/>
              <a:t>重现</a:t>
            </a:r>
            <a:r>
              <a:rPr lang="en-US" altLang="zh-CN" sz="2000" b="1" dirty="0" err="1"/>
              <a:t>bufferfloat</a:t>
            </a:r>
            <a:r>
              <a:rPr lang="zh-CN" altLang="en-US" sz="2000" b="1" dirty="0"/>
              <a:t>问题</a:t>
            </a:r>
          </a:p>
        </p:txBody>
      </p:sp>
      <p:pic>
        <p:nvPicPr>
          <p:cNvPr id="5" name="图片 4">
            <a:extLst>
              <a:ext uri="{FF2B5EF4-FFF2-40B4-BE49-F238E27FC236}">
                <a16:creationId xmlns:a16="http://schemas.microsoft.com/office/drawing/2014/main" id="{0F57C077-49F0-D93F-7483-1263F4FDEEA2}"/>
              </a:ext>
            </a:extLst>
          </p:cNvPr>
          <p:cNvPicPr>
            <a:picLocks noChangeAspect="1"/>
          </p:cNvPicPr>
          <p:nvPr/>
        </p:nvPicPr>
        <p:blipFill>
          <a:blip r:embed="rId2"/>
          <a:stretch>
            <a:fillRect/>
          </a:stretch>
        </p:blipFill>
        <p:spPr>
          <a:xfrm>
            <a:off x="682506" y="1549056"/>
            <a:ext cx="3825991" cy="2381323"/>
          </a:xfrm>
          <a:prstGeom prst="rect">
            <a:avLst/>
          </a:prstGeom>
        </p:spPr>
      </p:pic>
      <p:pic>
        <p:nvPicPr>
          <p:cNvPr id="7" name="图片 6">
            <a:extLst>
              <a:ext uri="{FF2B5EF4-FFF2-40B4-BE49-F238E27FC236}">
                <a16:creationId xmlns:a16="http://schemas.microsoft.com/office/drawing/2014/main" id="{A745A0BD-2CD5-36CA-F3DB-6A12DE8577AE}"/>
              </a:ext>
            </a:extLst>
          </p:cNvPr>
          <p:cNvPicPr>
            <a:picLocks noChangeAspect="1"/>
          </p:cNvPicPr>
          <p:nvPr/>
        </p:nvPicPr>
        <p:blipFill>
          <a:blip r:embed="rId3"/>
          <a:stretch>
            <a:fillRect/>
          </a:stretch>
        </p:blipFill>
        <p:spPr>
          <a:xfrm>
            <a:off x="5181600" y="1549056"/>
            <a:ext cx="4216400" cy="2514422"/>
          </a:xfrm>
          <a:prstGeom prst="rect">
            <a:avLst/>
          </a:prstGeom>
        </p:spPr>
      </p:pic>
      <p:pic>
        <p:nvPicPr>
          <p:cNvPr id="10" name="图片 9">
            <a:extLst>
              <a:ext uri="{FF2B5EF4-FFF2-40B4-BE49-F238E27FC236}">
                <a16:creationId xmlns:a16="http://schemas.microsoft.com/office/drawing/2014/main" id="{C3C3DD40-A5A2-9085-671D-C5C85134DF10}"/>
              </a:ext>
            </a:extLst>
          </p:cNvPr>
          <p:cNvPicPr>
            <a:picLocks noChangeAspect="1"/>
          </p:cNvPicPr>
          <p:nvPr/>
        </p:nvPicPr>
        <p:blipFill>
          <a:blip r:embed="rId4"/>
          <a:stretch>
            <a:fillRect/>
          </a:stretch>
        </p:blipFill>
        <p:spPr>
          <a:xfrm>
            <a:off x="737160" y="4172655"/>
            <a:ext cx="3943209" cy="2381323"/>
          </a:xfrm>
          <a:prstGeom prst="rect">
            <a:avLst/>
          </a:prstGeom>
        </p:spPr>
      </p:pic>
      <p:sp>
        <p:nvSpPr>
          <p:cNvPr id="13" name="文本框 12">
            <a:extLst>
              <a:ext uri="{FF2B5EF4-FFF2-40B4-BE49-F238E27FC236}">
                <a16:creationId xmlns:a16="http://schemas.microsoft.com/office/drawing/2014/main" id="{8E2441E4-AD78-CF56-5762-5DF6619E7A00}"/>
              </a:ext>
            </a:extLst>
          </p:cNvPr>
          <p:cNvSpPr txBox="1"/>
          <p:nvPr/>
        </p:nvSpPr>
        <p:spPr>
          <a:xfrm>
            <a:off x="5416550" y="4660900"/>
            <a:ext cx="3359150" cy="369332"/>
          </a:xfrm>
          <a:prstGeom prst="rect">
            <a:avLst/>
          </a:prstGeom>
          <a:noFill/>
        </p:spPr>
        <p:txBody>
          <a:bodyPr wrap="square" rtlCol="0">
            <a:spAutoFit/>
          </a:bodyPr>
          <a:lstStyle/>
          <a:p>
            <a:r>
              <a:rPr lang="en-US" altLang="zh-CN" dirty="0" err="1">
                <a:solidFill>
                  <a:srgbClr val="FF0000"/>
                </a:solidFill>
              </a:rPr>
              <a:t>Maxq</a:t>
            </a:r>
            <a:r>
              <a:rPr lang="en-US" altLang="zh-CN" dirty="0">
                <a:solidFill>
                  <a:srgbClr val="FF0000"/>
                </a:solidFill>
              </a:rPr>
              <a:t> = 100</a:t>
            </a:r>
            <a:endParaRPr lang="zh-CN" altLang="en-US" dirty="0">
              <a:solidFill>
                <a:srgbClr val="FF0000"/>
              </a:solidFill>
            </a:endParaRPr>
          </a:p>
        </p:txBody>
      </p:sp>
    </p:spTree>
    <p:extLst>
      <p:ext uri="{BB962C8B-B14F-4D97-AF65-F5344CB8AC3E}">
        <p14:creationId xmlns:p14="http://schemas.microsoft.com/office/powerpoint/2010/main" val="2796594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实验结果与分析</a:t>
            </a:r>
          </a:p>
        </p:txBody>
      </p:sp>
      <p:sp>
        <p:nvSpPr>
          <p:cNvPr id="2" name="文本框 1">
            <a:extLst>
              <a:ext uri="{FF2B5EF4-FFF2-40B4-BE49-F238E27FC236}">
                <a16:creationId xmlns:a16="http://schemas.microsoft.com/office/drawing/2014/main" id="{92F1ABA9-CF80-BE87-51E9-42AA5BCEC68C}"/>
              </a:ext>
            </a:extLst>
          </p:cNvPr>
          <p:cNvSpPr txBox="1"/>
          <p:nvPr/>
        </p:nvSpPr>
        <p:spPr>
          <a:xfrm>
            <a:off x="815008" y="1148946"/>
            <a:ext cx="7141541" cy="400110"/>
          </a:xfrm>
          <a:prstGeom prst="rect">
            <a:avLst/>
          </a:prstGeom>
          <a:noFill/>
        </p:spPr>
        <p:txBody>
          <a:bodyPr wrap="square" rtlCol="0">
            <a:spAutoFit/>
          </a:bodyPr>
          <a:lstStyle/>
          <a:p>
            <a:r>
              <a:rPr lang="zh-CN" altLang="en-US" sz="2000" b="1" dirty="0"/>
              <a:t>队列大小对 </a:t>
            </a:r>
            <a:r>
              <a:rPr lang="en-US" altLang="zh-CN" sz="2000" b="1" dirty="0"/>
              <a:t>CWND</a:t>
            </a:r>
            <a:r>
              <a:rPr lang="zh-CN" altLang="en-US" sz="2000" b="1" dirty="0"/>
              <a:t>、</a:t>
            </a:r>
            <a:r>
              <a:rPr lang="en-US" altLang="zh-CN" sz="2000" b="1" dirty="0" err="1"/>
              <a:t>Qlen</a:t>
            </a:r>
            <a:r>
              <a:rPr lang="zh-CN" altLang="en-US" sz="2000" b="1" dirty="0"/>
              <a:t>图像的影响</a:t>
            </a:r>
          </a:p>
        </p:txBody>
      </p:sp>
      <p:pic>
        <p:nvPicPr>
          <p:cNvPr id="6" name="图片 5">
            <a:extLst>
              <a:ext uri="{FF2B5EF4-FFF2-40B4-BE49-F238E27FC236}">
                <a16:creationId xmlns:a16="http://schemas.microsoft.com/office/drawing/2014/main" id="{CD0E8DC3-94A1-DB49-7AC7-470B68B2ACDA}"/>
              </a:ext>
            </a:extLst>
          </p:cNvPr>
          <p:cNvPicPr>
            <a:picLocks noChangeAspect="1"/>
          </p:cNvPicPr>
          <p:nvPr/>
        </p:nvPicPr>
        <p:blipFill>
          <a:blip r:embed="rId2"/>
          <a:stretch>
            <a:fillRect/>
          </a:stretch>
        </p:blipFill>
        <p:spPr>
          <a:xfrm>
            <a:off x="736600" y="1496934"/>
            <a:ext cx="4016255" cy="2339619"/>
          </a:xfrm>
          <a:prstGeom prst="rect">
            <a:avLst/>
          </a:prstGeom>
        </p:spPr>
      </p:pic>
      <p:sp>
        <p:nvSpPr>
          <p:cNvPr id="8" name="文本框 7">
            <a:extLst>
              <a:ext uri="{FF2B5EF4-FFF2-40B4-BE49-F238E27FC236}">
                <a16:creationId xmlns:a16="http://schemas.microsoft.com/office/drawing/2014/main" id="{4D2C0A32-FDC8-B254-B8FA-FE542E714F68}"/>
              </a:ext>
            </a:extLst>
          </p:cNvPr>
          <p:cNvSpPr txBox="1"/>
          <p:nvPr/>
        </p:nvSpPr>
        <p:spPr>
          <a:xfrm>
            <a:off x="6215311" y="1969529"/>
            <a:ext cx="5069977" cy="1446550"/>
          </a:xfrm>
          <a:prstGeom prst="rect">
            <a:avLst/>
          </a:prstGeom>
          <a:noFill/>
        </p:spPr>
        <p:txBody>
          <a:bodyPr wrap="square" rtlCol="0">
            <a:spAutoFit/>
          </a:bodyPr>
          <a:lstStyle/>
          <a:p>
            <a:r>
              <a:rPr lang="zh-CN" altLang="en-US" dirty="0"/>
              <a:t>      </a:t>
            </a:r>
            <a:r>
              <a:rPr lang="zh-CN" altLang="en-US" sz="1400" dirty="0"/>
              <a:t>以 </a:t>
            </a:r>
            <a:r>
              <a:rPr lang="en-US" altLang="zh-CN" sz="1400" dirty="0" err="1"/>
              <a:t>maxq</a:t>
            </a:r>
            <a:r>
              <a:rPr lang="en-US" altLang="zh-CN" sz="1400" dirty="0"/>
              <a:t>=100 </a:t>
            </a:r>
            <a:r>
              <a:rPr lang="zh-CN" altLang="en-US" sz="1400" dirty="0"/>
              <a:t>为基准，我们看到 </a:t>
            </a:r>
            <a:r>
              <a:rPr lang="en-US" altLang="zh-CN" sz="1400" dirty="0" err="1"/>
              <a:t>cwnd</a:t>
            </a:r>
            <a:r>
              <a:rPr lang="en-US" altLang="zh-CN" sz="1400" dirty="0"/>
              <a:t> </a:t>
            </a:r>
            <a:r>
              <a:rPr lang="zh-CN" altLang="en-US" sz="1400" dirty="0"/>
              <a:t>随时间呈现周期性变化。</a:t>
            </a:r>
            <a:r>
              <a:rPr lang="zh-CN" altLang="en-US" sz="1400" dirty="0">
                <a:solidFill>
                  <a:srgbClr val="FF0000"/>
                </a:solidFill>
              </a:rPr>
              <a:t>测试刚开始时，拥塞窗口迅速增长到峰值</a:t>
            </a:r>
            <a:r>
              <a:rPr lang="zh-CN" altLang="en-US" sz="1400" dirty="0"/>
              <a:t>，接着拥塞窗口迅速回落到队列大小一致的水平（</a:t>
            </a:r>
            <a:r>
              <a:rPr lang="en-US" altLang="zh-CN" sz="1400" dirty="0"/>
              <a:t>100</a:t>
            </a:r>
            <a:r>
              <a:rPr lang="zh-CN" altLang="en-US" sz="1400" dirty="0"/>
              <a:t>），接着再次增长。</a:t>
            </a:r>
            <a:r>
              <a:rPr lang="zh-CN" altLang="en-US" sz="1400" dirty="0">
                <a:solidFill>
                  <a:srgbClr val="FF0000"/>
                </a:solidFill>
              </a:rPr>
              <a:t>拥塞窗口随收包增长，随丢包下降</a:t>
            </a:r>
            <a:r>
              <a:rPr lang="zh-CN" altLang="en-US" sz="1400" dirty="0"/>
              <a:t>。随着 </a:t>
            </a:r>
            <a:r>
              <a:rPr lang="en-US" altLang="zh-CN" sz="1400" dirty="0" err="1"/>
              <a:t>maxq</a:t>
            </a:r>
            <a:r>
              <a:rPr lang="en-US" altLang="zh-CN" sz="1400" dirty="0"/>
              <a:t> </a:t>
            </a:r>
            <a:r>
              <a:rPr lang="zh-CN" altLang="en-US" sz="1400" dirty="0"/>
              <a:t>增大，周期变大，每个周期的变化幅度也加剧。平均 </a:t>
            </a:r>
            <a:r>
              <a:rPr lang="en-US" altLang="zh-CN" sz="1400" dirty="0"/>
              <a:t>CWND </a:t>
            </a:r>
            <a:r>
              <a:rPr lang="zh-CN" altLang="en-US" sz="1400" dirty="0"/>
              <a:t>随 </a:t>
            </a:r>
            <a:r>
              <a:rPr lang="en-US" altLang="zh-CN" sz="1400" dirty="0" err="1"/>
              <a:t>maxq</a:t>
            </a:r>
            <a:r>
              <a:rPr lang="en-US" altLang="zh-CN" sz="1400" dirty="0"/>
              <a:t> </a:t>
            </a:r>
            <a:r>
              <a:rPr lang="zh-CN" altLang="en-US" sz="1400" dirty="0"/>
              <a:t>逐渐增大，</a:t>
            </a:r>
            <a:r>
              <a:rPr lang="en-US" altLang="zh-CN" sz="1400" dirty="0" err="1"/>
              <a:t>BufferBloat</a:t>
            </a:r>
            <a:r>
              <a:rPr lang="en-US" altLang="zh-CN" sz="1400" dirty="0"/>
              <a:t> </a:t>
            </a:r>
            <a:r>
              <a:rPr lang="zh-CN" altLang="en-US" sz="1400" dirty="0"/>
              <a:t>问题加剧。</a:t>
            </a:r>
            <a:endParaRPr lang="en-US" altLang="zh-CN" sz="1400" dirty="0"/>
          </a:p>
        </p:txBody>
      </p:sp>
      <p:sp>
        <p:nvSpPr>
          <p:cNvPr id="9" name="文本框 8">
            <a:extLst>
              <a:ext uri="{FF2B5EF4-FFF2-40B4-BE49-F238E27FC236}">
                <a16:creationId xmlns:a16="http://schemas.microsoft.com/office/drawing/2014/main" id="{B49ECA30-F266-617A-11A9-E0105941A202}"/>
              </a:ext>
            </a:extLst>
          </p:cNvPr>
          <p:cNvSpPr txBox="1"/>
          <p:nvPr/>
        </p:nvSpPr>
        <p:spPr>
          <a:xfrm>
            <a:off x="6096000" y="4242822"/>
            <a:ext cx="5308600" cy="1877437"/>
          </a:xfrm>
          <a:prstGeom prst="rect">
            <a:avLst/>
          </a:prstGeom>
          <a:noFill/>
        </p:spPr>
        <p:txBody>
          <a:bodyPr wrap="square" rtlCol="0">
            <a:spAutoFit/>
          </a:bodyPr>
          <a:lstStyle/>
          <a:p>
            <a:r>
              <a:rPr lang="zh-CN" altLang="en-US" dirty="0"/>
              <a:t>     </a:t>
            </a:r>
            <a:r>
              <a:rPr lang="zh-CN" altLang="en-US" sz="1400" dirty="0"/>
              <a:t>以 </a:t>
            </a:r>
            <a:r>
              <a:rPr lang="en-US" altLang="zh-CN" sz="1400" dirty="0" err="1"/>
              <a:t>maxq</a:t>
            </a:r>
            <a:r>
              <a:rPr lang="en-US" altLang="zh-CN" sz="1400" dirty="0"/>
              <a:t>=100 </a:t>
            </a:r>
            <a:r>
              <a:rPr lang="zh-CN" altLang="en-US" sz="1400" dirty="0"/>
              <a:t>为基准，我们看到</a:t>
            </a:r>
            <a:r>
              <a:rPr lang="zh-CN" altLang="en-US" sz="1400" dirty="0">
                <a:solidFill>
                  <a:srgbClr val="FF0000"/>
                </a:solidFill>
              </a:rPr>
              <a:t>队列大小为 </a:t>
            </a:r>
            <a:r>
              <a:rPr lang="en-US" altLang="zh-CN" sz="1400" dirty="0">
                <a:solidFill>
                  <a:srgbClr val="FF0000"/>
                </a:solidFill>
              </a:rPr>
              <a:t>100 </a:t>
            </a:r>
            <a:r>
              <a:rPr lang="zh-CN" altLang="en-US" sz="1400" dirty="0">
                <a:solidFill>
                  <a:srgbClr val="FF0000"/>
                </a:solidFill>
              </a:rPr>
              <a:t>的曲线的上界为 </a:t>
            </a:r>
            <a:r>
              <a:rPr lang="en-US" altLang="zh-CN" sz="1400" dirty="0">
                <a:solidFill>
                  <a:srgbClr val="FF0000"/>
                </a:solidFill>
              </a:rPr>
              <a:t>100</a:t>
            </a:r>
            <a:r>
              <a:rPr lang="zh-CN" altLang="en-US" sz="1400" dirty="0">
                <a:solidFill>
                  <a:srgbClr val="FF0000"/>
                </a:solidFill>
              </a:rPr>
              <a:t>。测试刚开始时队列快速上升达到峰值，当队列满时，直接丢弃新接收的包，由于发送速率骤降，使得队列长度降低至最大队列长度的 </a:t>
            </a:r>
            <a:r>
              <a:rPr lang="en-US" altLang="zh-CN" sz="1400" dirty="0">
                <a:solidFill>
                  <a:srgbClr val="FF0000"/>
                </a:solidFill>
              </a:rPr>
              <a:t>40%</a:t>
            </a:r>
            <a:r>
              <a:rPr lang="zh-CN" altLang="en-US" sz="1400" dirty="0">
                <a:solidFill>
                  <a:srgbClr val="FF0000"/>
                </a:solidFill>
              </a:rPr>
              <a:t>左右。</a:t>
            </a:r>
            <a:r>
              <a:rPr lang="zh-CN" altLang="en-US" sz="1400" dirty="0"/>
              <a:t>随后一直循环下去。</a:t>
            </a:r>
            <a:endParaRPr lang="en-US" altLang="zh-CN" sz="1400" dirty="0"/>
          </a:p>
          <a:p>
            <a:r>
              <a:rPr lang="en-US" altLang="zh-CN" sz="1400" dirty="0"/>
              <a:t>     </a:t>
            </a:r>
            <a:r>
              <a:rPr lang="zh-CN" altLang="en-US" sz="1400" dirty="0"/>
              <a:t> 以 </a:t>
            </a:r>
            <a:r>
              <a:rPr lang="en-US" altLang="zh-CN" sz="1400" dirty="0" err="1"/>
              <a:t>maxq</a:t>
            </a:r>
            <a:r>
              <a:rPr lang="en-US" altLang="zh-CN" sz="1400" dirty="0"/>
              <a:t>=20 </a:t>
            </a:r>
            <a:r>
              <a:rPr lang="zh-CN" altLang="en-US" sz="1400" dirty="0"/>
              <a:t>为基准，</a:t>
            </a:r>
            <a:r>
              <a:rPr lang="en-US" altLang="zh-CN" sz="1400" dirty="0" err="1"/>
              <a:t>qlen</a:t>
            </a:r>
            <a:r>
              <a:rPr lang="en-US" altLang="zh-CN" sz="1400" dirty="0"/>
              <a:t> </a:t>
            </a:r>
            <a:r>
              <a:rPr lang="zh-CN" altLang="en-US" sz="1400" dirty="0"/>
              <a:t>随时间呈现周期性变化，周期较小，变化幅度也较小。 而随着 </a:t>
            </a:r>
            <a:r>
              <a:rPr lang="en-US" altLang="zh-CN" sz="1400" dirty="0" err="1"/>
              <a:t>maxq</a:t>
            </a:r>
            <a:r>
              <a:rPr lang="en-US" altLang="zh-CN" sz="1400" dirty="0"/>
              <a:t> </a:t>
            </a:r>
            <a:r>
              <a:rPr lang="zh-CN" altLang="en-US" sz="1400" dirty="0"/>
              <a:t>增大，周期变大，每个周期的变化幅度也加剧平均。</a:t>
            </a:r>
            <a:r>
              <a:rPr lang="en-US" altLang="zh-CN" sz="1400" dirty="0" err="1"/>
              <a:t>qlen</a:t>
            </a:r>
            <a:r>
              <a:rPr lang="en-US" altLang="zh-CN" sz="1400" dirty="0"/>
              <a:t> </a:t>
            </a:r>
            <a:r>
              <a:rPr lang="zh-CN" altLang="en-US" sz="1400" dirty="0"/>
              <a:t>随 </a:t>
            </a:r>
            <a:r>
              <a:rPr lang="en-US" altLang="zh-CN" sz="1400" dirty="0" err="1"/>
              <a:t>maxq</a:t>
            </a:r>
            <a:r>
              <a:rPr lang="en-US" altLang="zh-CN" sz="1400" dirty="0"/>
              <a:t> </a:t>
            </a:r>
            <a:r>
              <a:rPr lang="zh-CN" altLang="en-US" sz="1400" dirty="0"/>
              <a:t>逐渐增大， </a:t>
            </a:r>
            <a:r>
              <a:rPr lang="en-US" altLang="zh-CN" sz="1400" dirty="0" err="1"/>
              <a:t>BufferBloat</a:t>
            </a:r>
            <a:r>
              <a:rPr lang="en-US" altLang="zh-CN" sz="1400" dirty="0"/>
              <a:t> </a:t>
            </a:r>
            <a:r>
              <a:rPr lang="zh-CN" altLang="en-US" sz="1400" dirty="0"/>
              <a:t>问题加剧。</a:t>
            </a:r>
          </a:p>
        </p:txBody>
      </p:sp>
      <p:pic>
        <p:nvPicPr>
          <p:cNvPr id="5" name="图片 4">
            <a:extLst>
              <a:ext uri="{FF2B5EF4-FFF2-40B4-BE49-F238E27FC236}">
                <a16:creationId xmlns:a16="http://schemas.microsoft.com/office/drawing/2014/main" id="{981A487A-07D5-C7A7-7B8F-83BDF5E9F7BB}"/>
              </a:ext>
            </a:extLst>
          </p:cNvPr>
          <p:cNvPicPr>
            <a:picLocks noChangeAspect="1"/>
          </p:cNvPicPr>
          <p:nvPr/>
        </p:nvPicPr>
        <p:blipFill>
          <a:blip r:embed="rId3"/>
          <a:stretch>
            <a:fillRect/>
          </a:stretch>
        </p:blipFill>
        <p:spPr>
          <a:xfrm>
            <a:off x="815008" y="3984783"/>
            <a:ext cx="4210521" cy="2553630"/>
          </a:xfrm>
          <a:prstGeom prst="rect">
            <a:avLst/>
          </a:prstGeom>
        </p:spPr>
      </p:pic>
    </p:spTree>
    <p:extLst>
      <p:ext uri="{BB962C8B-B14F-4D97-AF65-F5344CB8AC3E}">
        <p14:creationId xmlns:p14="http://schemas.microsoft.com/office/powerpoint/2010/main" val="3342608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实验结果与分析</a:t>
            </a:r>
          </a:p>
        </p:txBody>
      </p:sp>
      <p:sp>
        <p:nvSpPr>
          <p:cNvPr id="2" name="文本框 1">
            <a:extLst>
              <a:ext uri="{FF2B5EF4-FFF2-40B4-BE49-F238E27FC236}">
                <a16:creationId xmlns:a16="http://schemas.microsoft.com/office/drawing/2014/main" id="{92F1ABA9-CF80-BE87-51E9-42AA5BCEC68C}"/>
              </a:ext>
            </a:extLst>
          </p:cNvPr>
          <p:cNvSpPr txBox="1"/>
          <p:nvPr/>
        </p:nvSpPr>
        <p:spPr>
          <a:xfrm>
            <a:off x="815008" y="1148946"/>
            <a:ext cx="7141541" cy="400110"/>
          </a:xfrm>
          <a:prstGeom prst="rect">
            <a:avLst/>
          </a:prstGeom>
          <a:noFill/>
        </p:spPr>
        <p:txBody>
          <a:bodyPr wrap="square" rtlCol="0">
            <a:spAutoFit/>
          </a:bodyPr>
          <a:lstStyle/>
          <a:p>
            <a:r>
              <a:rPr lang="zh-CN" altLang="en-US" sz="2000" b="1" dirty="0"/>
              <a:t>队列大小对</a:t>
            </a:r>
            <a:r>
              <a:rPr lang="en-US" altLang="zh-CN" sz="2000" b="1" dirty="0"/>
              <a:t>RTT </a:t>
            </a:r>
            <a:r>
              <a:rPr lang="zh-CN" altLang="en-US" sz="2000" b="1" dirty="0"/>
              <a:t>和吞吐率图像的影响</a:t>
            </a:r>
          </a:p>
        </p:txBody>
      </p:sp>
      <p:sp>
        <p:nvSpPr>
          <p:cNvPr id="8" name="文本框 7">
            <a:extLst>
              <a:ext uri="{FF2B5EF4-FFF2-40B4-BE49-F238E27FC236}">
                <a16:creationId xmlns:a16="http://schemas.microsoft.com/office/drawing/2014/main" id="{4D2C0A32-FDC8-B254-B8FA-FE542E714F68}"/>
              </a:ext>
            </a:extLst>
          </p:cNvPr>
          <p:cNvSpPr txBox="1"/>
          <p:nvPr/>
        </p:nvSpPr>
        <p:spPr>
          <a:xfrm>
            <a:off x="6182222" y="1676459"/>
            <a:ext cx="5069977" cy="1815882"/>
          </a:xfrm>
          <a:prstGeom prst="rect">
            <a:avLst/>
          </a:prstGeom>
          <a:noFill/>
        </p:spPr>
        <p:txBody>
          <a:bodyPr wrap="square" rtlCol="0">
            <a:spAutoFit/>
          </a:bodyPr>
          <a:lstStyle/>
          <a:p>
            <a:r>
              <a:rPr lang="zh-CN" altLang="en-US" sz="1400" dirty="0"/>
              <a:t>        以 </a:t>
            </a:r>
            <a:r>
              <a:rPr lang="en-US" altLang="zh-CN" sz="1400" dirty="0" err="1"/>
              <a:t>maxq</a:t>
            </a:r>
            <a:r>
              <a:rPr lang="en-US" altLang="zh-CN" sz="1400" dirty="0"/>
              <a:t>=20 </a:t>
            </a:r>
            <a:r>
              <a:rPr lang="zh-CN" altLang="en-US" sz="1400" dirty="0"/>
              <a:t>为基准，我们看到 </a:t>
            </a:r>
            <a:r>
              <a:rPr lang="en-US" altLang="zh-CN" sz="1400" dirty="0" err="1"/>
              <a:t>rtt</a:t>
            </a:r>
            <a:r>
              <a:rPr lang="en-US" altLang="zh-CN" sz="1400" dirty="0"/>
              <a:t> </a:t>
            </a:r>
            <a:r>
              <a:rPr lang="zh-CN" altLang="en-US" sz="1400" dirty="0"/>
              <a:t>随时间呈现周期性变化，</a:t>
            </a:r>
            <a:r>
              <a:rPr lang="zh-CN" altLang="en-US" sz="1400" dirty="0">
                <a:solidFill>
                  <a:srgbClr val="FF0000"/>
                </a:solidFill>
              </a:rPr>
              <a:t>测试刚开始时，由于接收队列的快速增长，网络延时急剧增加，随后也随着队列缩短而减少，之后的时间内，延时随着队列长度的变化而变化，波动明显</a:t>
            </a:r>
            <a:r>
              <a:rPr lang="zh-CN" altLang="en-US" sz="1400" dirty="0"/>
              <a:t>，但总体上仍然存在 一个周期。随着 </a:t>
            </a:r>
            <a:r>
              <a:rPr lang="en-US" altLang="zh-CN" sz="1400" dirty="0" err="1"/>
              <a:t>maxq</a:t>
            </a:r>
            <a:r>
              <a:rPr lang="en-US" altLang="zh-CN" sz="1400" dirty="0"/>
              <a:t> </a:t>
            </a:r>
            <a:r>
              <a:rPr lang="zh-CN" altLang="en-US" sz="1400" dirty="0"/>
              <a:t>增大，这个周期变大，每个周期的变化幅度也加剧。平均 </a:t>
            </a:r>
            <a:r>
              <a:rPr lang="en-US" altLang="zh-CN" sz="1400" dirty="0"/>
              <a:t>RTT </a:t>
            </a:r>
            <a:r>
              <a:rPr lang="zh-CN" altLang="en-US" sz="1400" dirty="0"/>
              <a:t>随 </a:t>
            </a:r>
            <a:r>
              <a:rPr lang="en-US" altLang="zh-CN" sz="1400" dirty="0" err="1"/>
              <a:t>maxq</a:t>
            </a:r>
            <a:r>
              <a:rPr lang="en-US" altLang="zh-CN" sz="1400" dirty="0"/>
              <a:t> </a:t>
            </a:r>
            <a:r>
              <a:rPr lang="zh-CN" altLang="en-US" sz="1400" dirty="0"/>
              <a:t>逐渐增大，</a:t>
            </a:r>
            <a:r>
              <a:rPr lang="en-US" altLang="zh-CN" sz="1400" dirty="0" err="1"/>
              <a:t>BufferBloat</a:t>
            </a:r>
            <a:r>
              <a:rPr lang="en-US" altLang="zh-CN" sz="1400" dirty="0"/>
              <a:t> </a:t>
            </a:r>
            <a:r>
              <a:rPr lang="zh-CN" altLang="en-US" sz="1400" dirty="0"/>
              <a:t>问题加剧。注意到曲线中有些突变的部分，例如 </a:t>
            </a:r>
            <a:r>
              <a:rPr lang="en-US" altLang="zh-CN" sz="1400" dirty="0" err="1"/>
              <a:t>maxq</a:t>
            </a:r>
            <a:r>
              <a:rPr lang="en-US" altLang="zh-CN" sz="1400" dirty="0"/>
              <a:t>=20 </a:t>
            </a:r>
            <a:r>
              <a:rPr lang="zh-CN" altLang="en-US" sz="1400" dirty="0"/>
              <a:t>的 </a:t>
            </a:r>
            <a:r>
              <a:rPr lang="en-US" altLang="zh-CN" sz="1400" dirty="0"/>
              <a:t>15s </a:t>
            </a:r>
            <a:r>
              <a:rPr lang="zh-CN" altLang="en-US" sz="1400" dirty="0"/>
              <a:t>到 </a:t>
            </a:r>
            <a:r>
              <a:rPr lang="en-US" altLang="zh-CN" sz="1400" dirty="0"/>
              <a:t>25s </a:t>
            </a:r>
            <a:r>
              <a:rPr lang="zh-CN" altLang="en-US" sz="1400" dirty="0"/>
              <a:t>段，这是由于 </a:t>
            </a:r>
            <a:r>
              <a:rPr lang="en-US" altLang="zh-CN" sz="1400" dirty="0"/>
              <a:t>RTT </a:t>
            </a:r>
            <a:r>
              <a:rPr lang="zh-CN" altLang="en-US" sz="1400" dirty="0"/>
              <a:t>输出结果不稳定所致。</a:t>
            </a:r>
          </a:p>
        </p:txBody>
      </p:sp>
      <p:sp>
        <p:nvSpPr>
          <p:cNvPr id="9" name="文本框 8">
            <a:extLst>
              <a:ext uri="{FF2B5EF4-FFF2-40B4-BE49-F238E27FC236}">
                <a16:creationId xmlns:a16="http://schemas.microsoft.com/office/drawing/2014/main" id="{B49ECA30-F266-617A-11A9-E0105941A202}"/>
              </a:ext>
            </a:extLst>
          </p:cNvPr>
          <p:cNvSpPr txBox="1"/>
          <p:nvPr/>
        </p:nvSpPr>
        <p:spPr>
          <a:xfrm>
            <a:off x="6096000" y="4242822"/>
            <a:ext cx="5308600" cy="1600438"/>
          </a:xfrm>
          <a:prstGeom prst="rect">
            <a:avLst/>
          </a:prstGeom>
          <a:noFill/>
        </p:spPr>
        <p:txBody>
          <a:bodyPr wrap="square" rtlCol="0">
            <a:spAutoFit/>
          </a:bodyPr>
          <a:lstStyle/>
          <a:p>
            <a:r>
              <a:rPr lang="zh-CN" altLang="en-US" sz="1400" dirty="0"/>
              <a:t>       对于每一个 </a:t>
            </a:r>
            <a:r>
              <a:rPr lang="en-US" altLang="zh-CN" sz="1400" dirty="0" err="1"/>
              <a:t>maxq</a:t>
            </a:r>
            <a:r>
              <a:rPr lang="zh-CN" altLang="en-US" sz="1400" dirty="0"/>
              <a:t>，我们都可以看到在最初有一个</a:t>
            </a:r>
            <a:r>
              <a:rPr lang="zh-CN" altLang="en-US" sz="1400" dirty="0">
                <a:solidFill>
                  <a:srgbClr val="FF0000"/>
                </a:solidFill>
              </a:rPr>
              <a:t>吞吐率峰值，这是刚开始传输产生。 之后吞吐率下降，并且不同队列大小的吞吐率都在 </a:t>
            </a:r>
            <a:r>
              <a:rPr lang="en-US" altLang="zh-CN" sz="1400" dirty="0">
                <a:solidFill>
                  <a:srgbClr val="FF0000"/>
                </a:solidFill>
              </a:rPr>
              <a:t>10Mbits/s </a:t>
            </a:r>
            <a:r>
              <a:rPr lang="zh-CN" altLang="en-US" sz="1400" dirty="0">
                <a:solidFill>
                  <a:srgbClr val="FF0000"/>
                </a:solidFill>
              </a:rPr>
              <a:t>附近波动，与链路带宽 </a:t>
            </a:r>
            <a:r>
              <a:rPr lang="en-US" altLang="zh-CN" sz="1400" dirty="0">
                <a:solidFill>
                  <a:srgbClr val="FF0000"/>
                </a:solidFill>
              </a:rPr>
              <a:t>10Mbits/s </a:t>
            </a:r>
            <a:r>
              <a:rPr lang="zh-CN" altLang="en-US" sz="1400" dirty="0">
                <a:solidFill>
                  <a:srgbClr val="FF0000"/>
                </a:solidFill>
              </a:rPr>
              <a:t>一致</a:t>
            </a:r>
            <a:r>
              <a:rPr lang="zh-CN" altLang="en-US" sz="1400" dirty="0"/>
              <a:t>。然后注意到吞吐率有一些周期性的向下波动，这与 </a:t>
            </a:r>
            <a:r>
              <a:rPr lang="en-US" altLang="zh-CN" sz="1400" dirty="0" err="1"/>
              <a:t>cwnd</a:t>
            </a:r>
            <a:r>
              <a:rPr lang="en-US" altLang="zh-CN" sz="1400" dirty="0"/>
              <a:t>/</a:t>
            </a:r>
            <a:r>
              <a:rPr lang="en-US" altLang="zh-CN" sz="1400" dirty="0" err="1"/>
              <a:t>qlen</a:t>
            </a:r>
            <a:r>
              <a:rPr lang="en-US" altLang="zh-CN" sz="1400" dirty="0"/>
              <a:t>/</a:t>
            </a:r>
            <a:r>
              <a:rPr lang="en-US" altLang="zh-CN" sz="1400" dirty="0" err="1"/>
              <a:t>rtt</a:t>
            </a:r>
            <a:r>
              <a:rPr lang="en-US" altLang="zh-CN" sz="1400" dirty="0"/>
              <a:t> </a:t>
            </a:r>
            <a:r>
              <a:rPr lang="zh-CN" altLang="en-US" sz="1400" dirty="0"/>
              <a:t>图 像中，达到峰值后下降的时间点一致。同时也可以看出，队列越长，</a:t>
            </a:r>
            <a:r>
              <a:rPr lang="en-US" altLang="zh-CN" sz="1400" dirty="0"/>
              <a:t> </a:t>
            </a:r>
            <a:r>
              <a:rPr lang="en-US" altLang="zh-CN" sz="1400" dirty="0" err="1"/>
              <a:t>iperf</a:t>
            </a:r>
            <a:r>
              <a:rPr lang="en-US" altLang="zh-CN" sz="1400" dirty="0"/>
              <a:t> Transfer </a:t>
            </a:r>
            <a:r>
              <a:rPr lang="zh-CN" altLang="en-US" sz="1400" dirty="0"/>
              <a:t>为 </a:t>
            </a:r>
            <a:r>
              <a:rPr lang="en-US" altLang="zh-CN" sz="1400" dirty="0"/>
              <a:t>0 </a:t>
            </a:r>
            <a:r>
              <a:rPr lang="zh-CN" altLang="en-US" sz="1400" dirty="0"/>
              <a:t>的可能性越大，但是 </a:t>
            </a:r>
            <a:r>
              <a:rPr lang="en-US" altLang="zh-CN" sz="1400" dirty="0"/>
              <a:t>Transfer </a:t>
            </a:r>
            <a:r>
              <a:rPr lang="zh-CN" altLang="en-US" sz="1400" dirty="0"/>
              <a:t>成功时的带宽也越大  </a:t>
            </a:r>
          </a:p>
        </p:txBody>
      </p:sp>
      <p:pic>
        <p:nvPicPr>
          <p:cNvPr id="7" name="图片 6">
            <a:extLst>
              <a:ext uri="{FF2B5EF4-FFF2-40B4-BE49-F238E27FC236}">
                <a16:creationId xmlns:a16="http://schemas.microsoft.com/office/drawing/2014/main" id="{4EFB44EA-F649-DC05-199B-8AAED8EC56D8}"/>
              </a:ext>
            </a:extLst>
          </p:cNvPr>
          <p:cNvPicPr>
            <a:picLocks noChangeAspect="1"/>
          </p:cNvPicPr>
          <p:nvPr/>
        </p:nvPicPr>
        <p:blipFill>
          <a:blip r:embed="rId2"/>
          <a:stretch>
            <a:fillRect/>
          </a:stretch>
        </p:blipFill>
        <p:spPr>
          <a:xfrm>
            <a:off x="939801" y="1549056"/>
            <a:ext cx="3879968" cy="2282965"/>
          </a:xfrm>
          <a:prstGeom prst="rect">
            <a:avLst/>
          </a:prstGeom>
        </p:spPr>
      </p:pic>
      <p:pic>
        <p:nvPicPr>
          <p:cNvPr id="11" name="图片 10">
            <a:extLst>
              <a:ext uri="{FF2B5EF4-FFF2-40B4-BE49-F238E27FC236}">
                <a16:creationId xmlns:a16="http://schemas.microsoft.com/office/drawing/2014/main" id="{A34D56E8-C36F-8C86-30ED-3438AA52B5A5}"/>
              </a:ext>
            </a:extLst>
          </p:cNvPr>
          <p:cNvPicPr>
            <a:picLocks noChangeAspect="1"/>
          </p:cNvPicPr>
          <p:nvPr/>
        </p:nvPicPr>
        <p:blipFill>
          <a:blip r:embed="rId3"/>
          <a:stretch>
            <a:fillRect/>
          </a:stretch>
        </p:blipFill>
        <p:spPr>
          <a:xfrm>
            <a:off x="939801" y="3984555"/>
            <a:ext cx="3975099" cy="2427670"/>
          </a:xfrm>
          <a:prstGeom prst="rect">
            <a:avLst/>
          </a:prstGeom>
        </p:spPr>
      </p:pic>
    </p:spTree>
    <p:extLst>
      <p:ext uri="{BB962C8B-B14F-4D97-AF65-F5344CB8AC3E}">
        <p14:creationId xmlns:p14="http://schemas.microsoft.com/office/powerpoint/2010/main" val="3980273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实验结果与分析</a:t>
            </a:r>
          </a:p>
        </p:txBody>
      </p:sp>
      <p:sp>
        <p:nvSpPr>
          <p:cNvPr id="2" name="文本框 1">
            <a:extLst>
              <a:ext uri="{FF2B5EF4-FFF2-40B4-BE49-F238E27FC236}">
                <a16:creationId xmlns:a16="http://schemas.microsoft.com/office/drawing/2014/main" id="{92F1ABA9-CF80-BE87-51E9-42AA5BCEC68C}"/>
              </a:ext>
            </a:extLst>
          </p:cNvPr>
          <p:cNvSpPr txBox="1"/>
          <p:nvPr/>
        </p:nvSpPr>
        <p:spPr>
          <a:xfrm>
            <a:off x="815008" y="1148946"/>
            <a:ext cx="7141541" cy="400110"/>
          </a:xfrm>
          <a:prstGeom prst="rect">
            <a:avLst/>
          </a:prstGeom>
          <a:noFill/>
        </p:spPr>
        <p:txBody>
          <a:bodyPr wrap="square" rtlCol="0">
            <a:spAutoFit/>
          </a:bodyPr>
          <a:lstStyle/>
          <a:p>
            <a:r>
              <a:rPr lang="zh-CN" altLang="en-US" sz="2000" b="1" dirty="0"/>
              <a:t>解决 </a:t>
            </a:r>
            <a:r>
              <a:rPr lang="en-US" altLang="zh-CN" sz="2000" b="1" dirty="0" err="1"/>
              <a:t>BufferBloat</a:t>
            </a:r>
            <a:r>
              <a:rPr lang="en-US" altLang="zh-CN" sz="2000" b="1" dirty="0"/>
              <a:t> </a:t>
            </a:r>
            <a:r>
              <a:rPr lang="zh-CN" altLang="en-US" sz="2000" b="1" dirty="0"/>
              <a:t>问题</a:t>
            </a:r>
          </a:p>
        </p:txBody>
      </p:sp>
      <p:pic>
        <p:nvPicPr>
          <p:cNvPr id="5" name="图片 4">
            <a:extLst>
              <a:ext uri="{FF2B5EF4-FFF2-40B4-BE49-F238E27FC236}">
                <a16:creationId xmlns:a16="http://schemas.microsoft.com/office/drawing/2014/main" id="{5E5CE74A-E8BD-B653-FA3C-71876700C91E}"/>
              </a:ext>
            </a:extLst>
          </p:cNvPr>
          <p:cNvPicPr>
            <a:picLocks noChangeAspect="1"/>
          </p:cNvPicPr>
          <p:nvPr/>
        </p:nvPicPr>
        <p:blipFill>
          <a:blip r:embed="rId2"/>
          <a:stretch>
            <a:fillRect/>
          </a:stretch>
        </p:blipFill>
        <p:spPr>
          <a:xfrm>
            <a:off x="1022350" y="1823074"/>
            <a:ext cx="5143617" cy="3116258"/>
          </a:xfrm>
          <a:prstGeom prst="rect">
            <a:avLst/>
          </a:prstGeom>
        </p:spPr>
      </p:pic>
      <p:sp>
        <p:nvSpPr>
          <p:cNvPr id="6" name="文本框 5">
            <a:extLst>
              <a:ext uri="{FF2B5EF4-FFF2-40B4-BE49-F238E27FC236}">
                <a16:creationId xmlns:a16="http://schemas.microsoft.com/office/drawing/2014/main" id="{EC78F13B-D6EB-4FBB-5653-F392FDD43A41}"/>
              </a:ext>
            </a:extLst>
          </p:cNvPr>
          <p:cNvSpPr txBox="1"/>
          <p:nvPr/>
        </p:nvSpPr>
        <p:spPr>
          <a:xfrm>
            <a:off x="1022350" y="5213350"/>
            <a:ext cx="9442450" cy="369332"/>
          </a:xfrm>
          <a:prstGeom prst="rect">
            <a:avLst/>
          </a:prstGeom>
          <a:noFill/>
        </p:spPr>
        <p:txBody>
          <a:bodyPr wrap="square" rtlCol="0">
            <a:spAutoFit/>
          </a:bodyPr>
          <a:lstStyle/>
          <a:p>
            <a:r>
              <a:rPr lang="zh-CN" altLang="en-US" dirty="0"/>
              <a:t>可以看出，</a:t>
            </a:r>
            <a:r>
              <a:rPr lang="en-US" altLang="zh-CN" dirty="0"/>
              <a:t> tail drop </a:t>
            </a:r>
            <a:r>
              <a:rPr lang="zh-CN" altLang="en-US" dirty="0"/>
              <a:t>的队列延时远高于 </a:t>
            </a:r>
            <a:r>
              <a:rPr lang="en-US" altLang="zh-CN" dirty="0"/>
              <a:t>RED </a:t>
            </a:r>
            <a:r>
              <a:rPr lang="zh-CN" altLang="en-US" dirty="0"/>
              <a:t>和 </a:t>
            </a:r>
            <a:r>
              <a:rPr lang="en-US" altLang="zh-CN" dirty="0" err="1"/>
              <a:t>CoDel</a:t>
            </a:r>
            <a:r>
              <a:rPr lang="zh-CN" altLang="en-US" dirty="0"/>
              <a:t>。其中 </a:t>
            </a:r>
            <a:r>
              <a:rPr lang="en-US" altLang="zh-CN" dirty="0" err="1"/>
              <a:t>CoDel</a:t>
            </a:r>
            <a:r>
              <a:rPr lang="en-US" altLang="zh-CN" dirty="0"/>
              <a:t> </a:t>
            </a:r>
            <a:r>
              <a:rPr lang="zh-CN" altLang="en-US" dirty="0"/>
              <a:t>的性能表现最佳。</a:t>
            </a:r>
          </a:p>
        </p:txBody>
      </p:sp>
    </p:spTree>
    <p:extLst>
      <p:ext uri="{BB962C8B-B14F-4D97-AF65-F5344CB8AC3E}">
        <p14:creationId xmlns:p14="http://schemas.microsoft.com/office/powerpoint/2010/main" val="1651085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实验任务</a:t>
            </a:r>
          </a:p>
        </p:txBody>
      </p:sp>
      <p:sp>
        <p:nvSpPr>
          <p:cNvPr id="4" name="内容占位符 3">
            <a:extLst>
              <a:ext uri="{FF2B5EF4-FFF2-40B4-BE49-F238E27FC236}">
                <a16:creationId xmlns:a16="http://schemas.microsoft.com/office/drawing/2014/main" id="{F9662B13-1DA5-23BA-23C9-8DC563391E8D}"/>
              </a:ext>
            </a:extLst>
          </p:cNvPr>
          <p:cNvSpPr>
            <a:spLocks noGrp="1"/>
          </p:cNvSpPr>
          <p:nvPr>
            <p:ph idx="1"/>
          </p:nvPr>
        </p:nvSpPr>
        <p:spPr/>
        <p:txBody>
          <a:bodyPr/>
          <a:lstStyle/>
          <a:p>
            <a:r>
              <a:rPr lang="zh-CN" altLang="en-US" dirty="0"/>
              <a:t>互联网协议实验</a:t>
            </a:r>
            <a:endParaRPr lang="en-US" altLang="zh-CN" dirty="0"/>
          </a:p>
          <a:p>
            <a:endParaRPr lang="en-US" altLang="zh-CN" dirty="0"/>
          </a:p>
          <a:p>
            <a:endParaRPr lang="en-US" altLang="zh-CN" dirty="0"/>
          </a:p>
          <a:p>
            <a:endParaRPr lang="en-US" altLang="zh-CN" dirty="0"/>
          </a:p>
          <a:p>
            <a:endParaRPr lang="en-US" altLang="zh-CN" dirty="0"/>
          </a:p>
          <a:p>
            <a:r>
              <a:rPr lang="zh-CN" altLang="en-US" dirty="0"/>
              <a:t>流完成时间实验</a:t>
            </a:r>
            <a:endParaRPr lang="en-US" altLang="zh-CN" dirty="0"/>
          </a:p>
        </p:txBody>
      </p:sp>
      <p:pic>
        <p:nvPicPr>
          <p:cNvPr id="6" name="图片 5">
            <a:extLst>
              <a:ext uri="{FF2B5EF4-FFF2-40B4-BE49-F238E27FC236}">
                <a16:creationId xmlns:a16="http://schemas.microsoft.com/office/drawing/2014/main" id="{306D4442-CE36-9256-13AE-2876A4E5D421}"/>
              </a:ext>
            </a:extLst>
          </p:cNvPr>
          <p:cNvPicPr>
            <a:picLocks noChangeAspect="1"/>
          </p:cNvPicPr>
          <p:nvPr/>
        </p:nvPicPr>
        <p:blipFill>
          <a:blip r:embed="rId2"/>
          <a:stretch>
            <a:fillRect/>
          </a:stretch>
        </p:blipFill>
        <p:spPr>
          <a:xfrm>
            <a:off x="1415387" y="2027928"/>
            <a:ext cx="5740695" cy="1492327"/>
          </a:xfrm>
          <a:prstGeom prst="rect">
            <a:avLst/>
          </a:prstGeom>
        </p:spPr>
      </p:pic>
      <p:pic>
        <p:nvPicPr>
          <p:cNvPr id="8" name="图片 7">
            <a:extLst>
              <a:ext uri="{FF2B5EF4-FFF2-40B4-BE49-F238E27FC236}">
                <a16:creationId xmlns:a16="http://schemas.microsoft.com/office/drawing/2014/main" id="{376369D5-767D-1F26-734F-DE0F2412D2AA}"/>
              </a:ext>
            </a:extLst>
          </p:cNvPr>
          <p:cNvPicPr>
            <a:picLocks noChangeAspect="1"/>
          </p:cNvPicPr>
          <p:nvPr/>
        </p:nvPicPr>
        <p:blipFill>
          <a:blip r:embed="rId3"/>
          <a:stretch>
            <a:fillRect/>
          </a:stretch>
        </p:blipFill>
        <p:spPr>
          <a:xfrm>
            <a:off x="1462030" y="4490350"/>
            <a:ext cx="3892750" cy="16955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3" name="内容占位符 2"/>
          <p:cNvSpPr>
            <a:spLocks noGrp="1"/>
          </p:cNvSpPr>
          <p:nvPr>
            <p:ph idx="1"/>
          </p:nvPr>
        </p:nvSpPr>
        <p:spPr/>
        <p:txBody>
          <a:bodyPr>
            <a:normAutofit/>
          </a:bodyPr>
          <a:lstStyle/>
          <a:p>
            <a:pPr fontAlgn="auto">
              <a:lnSpc>
                <a:spcPct val="140000"/>
              </a:lnSpc>
            </a:pPr>
            <a:r>
              <a:rPr lang="zh-CN" altLang="en-US" dirty="0"/>
              <a:t>互联网协议实验</a:t>
            </a:r>
            <a:endParaRPr lang="en-US" altLang="zh-CN" dirty="0"/>
          </a:p>
        </p:txBody>
      </p:sp>
      <p:pic>
        <p:nvPicPr>
          <p:cNvPr id="5" name="图片 4">
            <a:extLst>
              <a:ext uri="{FF2B5EF4-FFF2-40B4-BE49-F238E27FC236}">
                <a16:creationId xmlns:a16="http://schemas.microsoft.com/office/drawing/2014/main" id="{11E4CF2B-5AB3-699A-B923-AB5F2A1472B9}"/>
              </a:ext>
            </a:extLst>
          </p:cNvPr>
          <p:cNvPicPr>
            <a:picLocks noChangeAspect="1"/>
          </p:cNvPicPr>
          <p:nvPr/>
        </p:nvPicPr>
        <p:blipFill>
          <a:blip r:embed="rId3"/>
          <a:stretch>
            <a:fillRect/>
          </a:stretch>
        </p:blipFill>
        <p:spPr>
          <a:xfrm>
            <a:off x="928900" y="2149409"/>
            <a:ext cx="4501895" cy="1703534"/>
          </a:xfrm>
          <a:prstGeom prst="rect">
            <a:avLst/>
          </a:prstGeom>
        </p:spPr>
      </p:pic>
      <p:pic>
        <p:nvPicPr>
          <p:cNvPr id="7" name="图片 6">
            <a:extLst>
              <a:ext uri="{FF2B5EF4-FFF2-40B4-BE49-F238E27FC236}">
                <a16:creationId xmlns:a16="http://schemas.microsoft.com/office/drawing/2014/main" id="{35FA7D56-68E3-7D1C-E848-54C844A6DE35}"/>
              </a:ext>
            </a:extLst>
          </p:cNvPr>
          <p:cNvPicPr>
            <a:picLocks noChangeAspect="1"/>
          </p:cNvPicPr>
          <p:nvPr/>
        </p:nvPicPr>
        <p:blipFill>
          <a:blip r:embed="rId4"/>
          <a:stretch>
            <a:fillRect/>
          </a:stretch>
        </p:blipFill>
        <p:spPr>
          <a:xfrm>
            <a:off x="6163962" y="2268137"/>
            <a:ext cx="4740959" cy="3048522"/>
          </a:xfrm>
          <a:prstGeom prst="rect">
            <a:avLst/>
          </a:prstGeom>
        </p:spPr>
      </p:pic>
      <p:pic>
        <p:nvPicPr>
          <p:cNvPr id="9" name="图片 8">
            <a:extLst>
              <a:ext uri="{FF2B5EF4-FFF2-40B4-BE49-F238E27FC236}">
                <a16:creationId xmlns:a16="http://schemas.microsoft.com/office/drawing/2014/main" id="{EE4DE259-4C4C-30DC-FDCD-91335D3E4779}"/>
              </a:ext>
            </a:extLst>
          </p:cNvPr>
          <p:cNvPicPr>
            <a:picLocks noChangeAspect="1"/>
          </p:cNvPicPr>
          <p:nvPr/>
        </p:nvPicPr>
        <p:blipFill>
          <a:blip r:embed="rId5"/>
          <a:stretch>
            <a:fillRect/>
          </a:stretch>
        </p:blipFill>
        <p:spPr>
          <a:xfrm>
            <a:off x="1214310" y="4031006"/>
            <a:ext cx="4284448" cy="21931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3" name="内容占位符 2"/>
          <p:cNvSpPr>
            <a:spLocks noGrp="1"/>
          </p:cNvSpPr>
          <p:nvPr>
            <p:ph idx="1"/>
          </p:nvPr>
        </p:nvSpPr>
        <p:spPr/>
        <p:txBody>
          <a:bodyPr>
            <a:normAutofit/>
          </a:bodyPr>
          <a:lstStyle/>
          <a:p>
            <a:pPr fontAlgn="auto">
              <a:lnSpc>
                <a:spcPct val="140000"/>
              </a:lnSpc>
            </a:pPr>
            <a:r>
              <a:rPr lang="zh-CN" altLang="en-US" dirty="0"/>
              <a:t>互联网协议实验</a:t>
            </a:r>
            <a:endParaRPr lang="en-US" altLang="zh-CN" dirty="0"/>
          </a:p>
          <a:p>
            <a:pPr fontAlgn="auto">
              <a:lnSpc>
                <a:spcPct val="140000"/>
              </a:lnSpc>
            </a:pPr>
            <a:r>
              <a:rPr lang="en-US" altLang="zh-CN" dirty="0"/>
              <a:t>1. ARP </a:t>
            </a:r>
            <a:r>
              <a:rPr lang="zh-CN" altLang="en-US" dirty="0"/>
              <a:t>协议层次为：  </a:t>
            </a:r>
            <a:r>
              <a:rPr lang="en-US" altLang="zh-CN" dirty="0"/>
              <a:t>Ethernet &lt; ARP</a:t>
            </a:r>
          </a:p>
          <a:p>
            <a:pPr fontAlgn="auto">
              <a:lnSpc>
                <a:spcPct val="140000"/>
              </a:lnSpc>
            </a:pPr>
            <a:r>
              <a:rPr lang="en-US" altLang="zh-CN" dirty="0"/>
              <a:t> 2. DNS </a:t>
            </a:r>
            <a:r>
              <a:rPr lang="zh-CN" altLang="en-US" dirty="0"/>
              <a:t>协议层次为： </a:t>
            </a:r>
            <a:r>
              <a:rPr lang="en-US" altLang="zh-CN" dirty="0"/>
              <a:t>Ethernet &lt; IP &lt; UDP &lt; DNS </a:t>
            </a:r>
          </a:p>
          <a:p>
            <a:pPr fontAlgn="auto">
              <a:lnSpc>
                <a:spcPct val="140000"/>
              </a:lnSpc>
            </a:pPr>
            <a:r>
              <a:rPr lang="en-US" altLang="zh-CN" dirty="0"/>
              <a:t> 3. TCP </a:t>
            </a:r>
            <a:r>
              <a:rPr lang="zh-CN" altLang="en-US" dirty="0"/>
              <a:t>协议层次为：</a:t>
            </a:r>
            <a:r>
              <a:rPr lang="en-US" altLang="zh-CN" dirty="0"/>
              <a:t>    Ethernet &lt; IP &lt; TCP </a:t>
            </a:r>
          </a:p>
          <a:p>
            <a:pPr fontAlgn="auto">
              <a:lnSpc>
                <a:spcPct val="140000"/>
              </a:lnSpc>
            </a:pPr>
            <a:r>
              <a:rPr lang="en-US" altLang="zh-CN" dirty="0"/>
              <a:t>4. HTTP </a:t>
            </a:r>
            <a:r>
              <a:rPr lang="zh-CN" altLang="en-US" dirty="0"/>
              <a:t>协议层次为：</a:t>
            </a:r>
            <a:r>
              <a:rPr lang="en-US" altLang="zh-CN" dirty="0"/>
              <a:t>Ethernet &lt; IP &lt; TCP &lt; HTTP</a:t>
            </a:r>
          </a:p>
        </p:txBody>
      </p:sp>
    </p:spTree>
    <p:extLst>
      <p:ext uri="{BB962C8B-B14F-4D97-AF65-F5344CB8AC3E}">
        <p14:creationId xmlns:p14="http://schemas.microsoft.com/office/powerpoint/2010/main" val="270341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实验结果与分析</a:t>
            </a:r>
          </a:p>
        </p:txBody>
      </p:sp>
      <p:sp>
        <p:nvSpPr>
          <p:cNvPr id="3" name="内容占位符 2"/>
          <p:cNvSpPr>
            <a:spLocks noGrp="1"/>
          </p:cNvSpPr>
          <p:nvPr>
            <p:ph idx="1"/>
          </p:nvPr>
        </p:nvSpPr>
        <p:spPr/>
        <p:txBody>
          <a:bodyPr>
            <a:normAutofit/>
          </a:bodyPr>
          <a:lstStyle/>
          <a:p>
            <a:pPr fontAlgn="auto">
              <a:lnSpc>
                <a:spcPct val="140000"/>
              </a:lnSpc>
            </a:pPr>
            <a:r>
              <a:rPr lang="zh-CN" altLang="en-US" dirty="0"/>
              <a:t>流完成时间实验</a:t>
            </a:r>
            <a:endParaRPr lang="en-US" altLang="zh-CN" dirty="0"/>
          </a:p>
          <a:p>
            <a:pPr marL="0" indent="0" fontAlgn="auto">
              <a:lnSpc>
                <a:spcPct val="140000"/>
              </a:lnSpc>
              <a:buNone/>
            </a:pPr>
            <a:endParaRPr lang="en-US" altLang="zh-CN" dirty="0"/>
          </a:p>
        </p:txBody>
      </p:sp>
      <p:pic>
        <p:nvPicPr>
          <p:cNvPr id="5" name="图片 4">
            <a:extLst>
              <a:ext uri="{FF2B5EF4-FFF2-40B4-BE49-F238E27FC236}">
                <a16:creationId xmlns:a16="http://schemas.microsoft.com/office/drawing/2014/main" id="{CF4A5723-A837-58B4-E6D4-38F44BD6FAB0}"/>
              </a:ext>
            </a:extLst>
          </p:cNvPr>
          <p:cNvPicPr>
            <a:picLocks noChangeAspect="1"/>
          </p:cNvPicPr>
          <p:nvPr/>
        </p:nvPicPr>
        <p:blipFill>
          <a:blip r:embed="rId3"/>
          <a:stretch>
            <a:fillRect/>
          </a:stretch>
        </p:blipFill>
        <p:spPr>
          <a:xfrm>
            <a:off x="694889" y="1955548"/>
            <a:ext cx="6113055" cy="4321684"/>
          </a:xfrm>
          <a:prstGeom prst="rect">
            <a:avLst/>
          </a:prstGeom>
        </p:spPr>
      </p:pic>
      <p:sp>
        <p:nvSpPr>
          <p:cNvPr id="6" name="文本框 5">
            <a:extLst>
              <a:ext uri="{FF2B5EF4-FFF2-40B4-BE49-F238E27FC236}">
                <a16:creationId xmlns:a16="http://schemas.microsoft.com/office/drawing/2014/main" id="{74A06365-4F97-B612-EE50-779DF0DC2CE8}"/>
              </a:ext>
            </a:extLst>
          </p:cNvPr>
          <p:cNvSpPr txBox="1"/>
          <p:nvPr/>
        </p:nvSpPr>
        <p:spPr>
          <a:xfrm>
            <a:off x="6905367" y="1736184"/>
            <a:ext cx="4219833" cy="4462760"/>
          </a:xfrm>
          <a:prstGeom prst="rect">
            <a:avLst/>
          </a:prstGeom>
          <a:noFill/>
        </p:spPr>
        <p:txBody>
          <a:bodyPr wrap="square" rtlCol="0">
            <a:spAutoFit/>
          </a:bodyPr>
          <a:lstStyle/>
          <a:p>
            <a:pPr marL="342900" indent="-342900">
              <a:buFont typeface="+mj-lt"/>
              <a:buAutoNum type="arabicPeriod"/>
            </a:pPr>
            <a:r>
              <a:rPr lang="zh-CN" altLang="en-US" dirty="0"/>
              <a:t>当带宽到达 </a:t>
            </a:r>
            <a:r>
              <a:rPr lang="en-US" altLang="zh-CN" dirty="0"/>
              <a:t>50Mbps </a:t>
            </a:r>
            <a:r>
              <a:rPr lang="zh-CN" altLang="en-US" dirty="0"/>
              <a:t>时，</a:t>
            </a:r>
            <a:r>
              <a:rPr lang="en-US" altLang="zh-CN" dirty="0"/>
              <a:t>1MB </a:t>
            </a:r>
            <a:r>
              <a:rPr lang="zh-CN" altLang="en-US" dirty="0"/>
              <a:t>的包速率不再发生变化（根据实验数据） </a:t>
            </a:r>
            <a:endParaRPr lang="en-US" altLang="zh-CN" dirty="0"/>
          </a:p>
          <a:p>
            <a:pPr marL="342900" indent="-342900">
              <a:buFont typeface="+mj-lt"/>
              <a:buAutoNum type="arabicPeriod"/>
            </a:pPr>
            <a:r>
              <a:rPr lang="zh-CN" altLang="en-US" dirty="0"/>
              <a:t>当带宽一定时，</a:t>
            </a:r>
            <a:r>
              <a:rPr lang="zh-CN" altLang="en-US" dirty="0">
                <a:solidFill>
                  <a:srgbClr val="FF0000"/>
                </a:solidFill>
              </a:rPr>
              <a:t>数据包越大，网络传输速率越高，数据包越小，网络传输速率越低 </a:t>
            </a:r>
            <a:endParaRPr lang="en-US" altLang="zh-CN" dirty="0">
              <a:solidFill>
                <a:srgbClr val="FF0000"/>
              </a:solidFill>
            </a:endParaRPr>
          </a:p>
          <a:p>
            <a:pPr marL="342900" indent="-342900">
              <a:buFont typeface="+mj-lt"/>
              <a:buAutoNum type="arabicPeriod"/>
            </a:pPr>
            <a:r>
              <a:rPr lang="zh-CN" altLang="en-US" dirty="0">
                <a:solidFill>
                  <a:srgbClr val="FF0000"/>
                </a:solidFill>
              </a:rPr>
              <a:t>当数据包大小不变时，网络传输速率不会随着带宽线性增加</a:t>
            </a:r>
            <a:r>
              <a:rPr lang="zh-CN" altLang="en-US" dirty="0"/>
              <a:t>，特别的当带宽达到 </a:t>
            </a:r>
            <a:r>
              <a:rPr lang="en-US" altLang="zh-CN" dirty="0"/>
              <a:t>500Mbps </a:t>
            </a:r>
            <a:r>
              <a:rPr lang="zh-CN" altLang="en-US" dirty="0"/>
              <a:t>后，传输速率基本不再增加（根据实验数据）</a:t>
            </a:r>
            <a:endParaRPr lang="en-US" altLang="zh-CN" dirty="0"/>
          </a:p>
          <a:p>
            <a:pPr marL="342900" indent="-342900">
              <a:buFont typeface="+mj-lt"/>
              <a:buAutoNum type="arabicPeriod"/>
            </a:pPr>
            <a:r>
              <a:rPr lang="zh-CN" altLang="en-US" dirty="0"/>
              <a:t>在改变延迟的实验中发现，</a:t>
            </a:r>
            <a:r>
              <a:rPr lang="zh-CN" altLang="en-US" dirty="0">
                <a:solidFill>
                  <a:srgbClr val="FF0000"/>
                </a:solidFill>
              </a:rPr>
              <a:t>减小延迟可以显著增加高带宽、大数据包的传输速率</a:t>
            </a:r>
            <a:r>
              <a:rPr lang="zh-CN" altLang="en-US" dirty="0"/>
              <a:t>，同时根据实验中观察到的现象，</a:t>
            </a:r>
            <a:r>
              <a:rPr lang="zh-CN" altLang="en-US" dirty="0">
                <a:solidFill>
                  <a:srgbClr val="FF0000"/>
                </a:solidFill>
              </a:rPr>
              <a:t>在数据包开始传输的一段时间内速度是较慢的，而这段时间的长短与延迟成正相关</a:t>
            </a:r>
            <a:endParaRPr lang="en-US" altLang="zh-CN" dirty="0">
              <a:solidFill>
                <a:srgbClr val="FF0000"/>
              </a:solidFill>
            </a:endParaRPr>
          </a:p>
          <a:p>
            <a:r>
              <a:rPr lang="zh-CN" altLang="en-US" sz="1400" dirty="0"/>
              <a:t> </a:t>
            </a:r>
          </a:p>
        </p:txBody>
      </p:sp>
    </p:spTree>
    <p:extLst>
      <p:ext uri="{BB962C8B-B14F-4D97-AF65-F5344CB8AC3E}">
        <p14:creationId xmlns:p14="http://schemas.microsoft.com/office/powerpoint/2010/main" val="363055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互联网协议实验</a:t>
            </a:r>
            <a:endParaRPr lang="en-US" altLang="zh-CN" dirty="0">
              <a:sym typeface="+mn-ea"/>
            </a:endParaRPr>
          </a:p>
          <a:p>
            <a:pPr marL="0" indent="0">
              <a:buNone/>
            </a:pPr>
            <a:endParaRPr lang="zh-CN" altLang="en-US" dirty="0">
              <a:solidFill>
                <a:schemeClr val="tx1"/>
              </a:solidFill>
            </a:endParaRPr>
          </a:p>
        </p:txBody>
      </p:sp>
      <p:sp>
        <p:nvSpPr>
          <p:cNvPr id="3" name="标题 2"/>
          <p:cNvSpPr>
            <a:spLocks noGrp="1"/>
          </p:cNvSpPr>
          <p:nvPr>
            <p:ph type="title"/>
          </p:nvPr>
        </p:nvSpPr>
        <p:spPr/>
        <p:txBody>
          <a:bodyPr/>
          <a:lstStyle/>
          <a:p>
            <a:r>
              <a:rPr lang="zh-CN" altLang="en-US" dirty="0"/>
              <a:t>调研与结果解释</a:t>
            </a:r>
          </a:p>
        </p:txBody>
      </p:sp>
      <p:sp>
        <p:nvSpPr>
          <p:cNvPr id="5" name="文本框 4">
            <a:extLst>
              <a:ext uri="{FF2B5EF4-FFF2-40B4-BE49-F238E27FC236}">
                <a16:creationId xmlns:a16="http://schemas.microsoft.com/office/drawing/2014/main" id="{88A1F74E-4B32-1FE5-9FCC-155896D6E7EF}"/>
              </a:ext>
            </a:extLst>
          </p:cNvPr>
          <p:cNvSpPr txBox="1"/>
          <p:nvPr/>
        </p:nvSpPr>
        <p:spPr>
          <a:xfrm>
            <a:off x="1370301" y="2334949"/>
            <a:ext cx="10058400" cy="1600438"/>
          </a:xfrm>
          <a:prstGeom prst="rect">
            <a:avLst/>
          </a:prstGeom>
          <a:noFill/>
        </p:spPr>
        <p:txBody>
          <a:bodyPr wrap="square" rtlCol="0">
            <a:spAutoFit/>
          </a:bodyPr>
          <a:lstStyle/>
          <a:p>
            <a:r>
              <a:rPr lang="en-US" altLang="zh-CN" sz="1400" dirty="0"/>
              <a:t>       ARP </a:t>
            </a:r>
            <a:r>
              <a:rPr lang="zh-CN" altLang="en-US" sz="1400" dirty="0"/>
              <a:t>协议“</a:t>
            </a:r>
            <a:r>
              <a:rPr lang="en-US" altLang="zh-CN" sz="1400" dirty="0"/>
              <a:t>Address Resolution Protocol”(</a:t>
            </a:r>
            <a:r>
              <a:rPr lang="zh-CN" altLang="en-US" sz="1400" dirty="0"/>
              <a:t>地址解析协议</a:t>
            </a:r>
            <a:r>
              <a:rPr lang="en-US" altLang="zh-CN" sz="1400" dirty="0"/>
              <a:t>)</a:t>
            </a:r>
            <a:r>
              <a:rPr lang="zh-CN" altLang="en-US" sz="1400" dirty="0"/>
              <a:t>的缩写。其作用是在以太网环境中，数据的传输所依懒的是 </a:t>
            </a:r>
            <a:r>
              <a:rPr lang="en-US" altLang="zh-CN" sz="1400" dirty="0"/>
              <a:t>MAC </a:t>
            </a:r>
            <a:r>
              <a:rPr lang="zh-CN" altLang="en-US" sz="1400" dirty="0"/>
              <a:t>地址而非 </a:t>
            </a:r>
            <a:r>
              <a:rPr lang="en-US" altLang="zh-CN" sz="1400" dirty="0"/>
              <a:t>IP </a:t>
            </a:r>
            <a:r>
              <a:rPr lang="zh-CN" altLang="en-US" sz="1400" dirty="0"/>
              <a:t>地址，而</a:t>
            </a:r>
            <a:r>
              <a:rPr lang="zh-CN" altLang="en-US" sz="1400" dirty="0">
                <a:solidFill>
                  <a:srgbClr val="FF0000"/>
                </a:solidFill>
              </a:rPr>
              <a:t>将已知 </a:t>
            </a:r>
            <a:r>
              <a:rPr lang="en-US" altLang="zh-CN" sz="1400" dirty="0">
                <a:solidFill>
                  <a:srgbClr val="FF0000"/>
                </a:solidFill>
              </a:rPr>
              <a:t>IP </a:t>
            </a:r>
            <a:r>
              <a:rPr lang="zh-CN" altLang="en-US" sz="1400" dirty="0">
                <a:solidFill>
                  <a:srgbClr val="FF0000"/>
                </a:solidFill>
              </a:rPr>
              <a:t>地址转换为 </a:t>
            </a:r>
            <a:r>
              <a:rPr lang="en-US" altLang="zh-CN" sz="1400" dirty="0">
                <a:solidFill>
                  <a:srgbClr val="FF0000"/>
                </a:solidFill>
              </a:rPr>
              <a:t>MAC </a:t>
            </a:r>
            <a:r>
              <a:rPr lang="zh-CN" altLang="en-US" sz="1400" dirty="0">
                <a:solidFill>
                  <a:srgbClr val="FF0000"/>
                </a:solidFill>
              </a:rPr>
              <a:t>地址</a:t>
            </a:r>
            <a:r>
              <a:rPr lang="zh-CN" altLang="en-US" sz="1400" dirty="0"/>
              <a:t>的工作是由 </a:t>
            </a:r>
            <a:r>
              <a:rPr lang="en-US" altLang="zh-CN" sz="1400" dirty="0"/>
              <a:t>ARP </a:t>
            </a:r>
            <a:r>
              <a:rPr lang="zh-CN" altLang="en-US" sz="1400" dirty="0"/>
              <a:t>协议来完成的。 </a:t>
            </a:r>
            <a:endParaRPr lang="en-US" altLang="zh-CN" sz="1400" dirty="0"/>
          </a:p>
          <a:p>
            <a:r>
              <a:rPr lang="en-US" altLang="zh-CN" sz="1400" dirty="0"/>
              <a:t>       </a:t>
            </a:r>
            <a:r>
              <a:rPr lang="zh-CN" altLang="en-US" sz="1400" dirty="0"/>
              <a:t>在局域网中，网络中实际传输的是“帧”，帧里面是有目标主机的 </a:t>
            </a:r>
            <a:r>
              <a:rPr lang="en-US" altLang="zh-CN" sz="1400" dirty="0"/>
              <a:t>MAC </a:t>
            </a:r>
            <a:r>
              <a:rPr lang="zh-CN" altLang="en-US" sz="1400" dirty="0"/>
              <a:t>地址的。在以太网 中，一个主机和另一个主机进行直接通信，必须要知道目标主机的 </a:t>
            </a:r>
            <a:r>
              <a:rPr lang="en-US" altLang="zh-CN" sz="1400" dirty="0"/>
              <a:t>MAC </a:t>
            </a:r>
            <a:r>
              <a:rPr lang="zh-CN" altLang="en-US" sz="1400" dirty="0"/>
              <a:t>地址。目标 </a:t>
            </a:r>
            <a:r>
              <a:rPr lang="en-US" altLang="zh-CN" sz="1400" dirty="0"/>
              <a:t>MAC </a:t>
            </a:r>
            <a:r>
              <a:rPr lang="zh-CN" altLang="en-US" sz="1400" dirty="0"/>
              <a:t>地址 是通过地址解析协议获得的。所谓“地址解析”就是主机在发送帧前将目标 </a:t>
            </a:r>
            <a:r>
              <a:rPr lang="en-US" altLang="zh-CN" sz="1400" dirty="0"/>
              <a:t>IP </a:t>
            </a:r>
            <a:r>
              <a:rPr lang="zh-CN" altLang="en-US" sz="1400" dirty="0"/>
              <a:t>地址转换成目标 </a:t>
            </a:r>
            <a:r>
              <a:rPr lang="en-US" altLang="zh-CN" sz="1400" dirty="0"/>
              <a:t>MAC </a:t>
            </a:r>
            <a:r>
              <a:rPr lang="zh-CN" altLang="en-US" sz="1400" dirty="0"/>
              <a:t>地址的过程。</a:t>
            </a:r>
            <a:r>
              <a:rPr lang="en-US" altLang="zh-CN" sz="1400" dirty="0"/>
              <a:t>ARP </a:t>
            </a:r>
            <a:r>
              <a:rPr lang="zh-CN" altLang="en-US" sz="1400" dirty="0"/>
              <a:t>协议的基本功能就是通过目标设备的 </a:t>
            </a:r>
            <a:r>
              <a:rPr lang="en-US" altLang="zh-CN" sz="1400" dirty="0"/>
              <a:t>IP </a:t>
            </a:r>
            <a:r>
              <a:rPr lang="zh-CN" altLang="en-US" sz="1400" dirty="0"/>
              <a:t>地址，查询目标设备的 </a:t>
            </a:r>
            <a:r>
              <a:rPr lang="en-US" altLang="zh-CN" sz="1400" dirty="0"/>
              <a:t>MAC </a:t>
            </a:r>
            <a:r>
              <a:rPr lang="zh-CN" altLang="en-US" sz="1400" dirty="0"/>
              <a:t>地址，以保证通信的顺利进行。</a:t>
            </a:r>
            <a:r>
              <a:rPr lang="en-US" altLang="zh-CN" sz="1400" dirty="0"/>
              <a:t>ARP </a:t>
            </a:r>
            <a:r>
              <a:rPr lang="zh-CN" altLang="en-US" sz="1400" dirty="0"/>
              <a:t>通过发送一个 </a:t>
            </a:r>
            <a:r>
              <a:rPr lang="en-US" altLang="zh-CN" sz="1400" dirty="0"/>
              <a:t>ARP </a:t>
            </a:r>
            <a:r>
              <a:rPr lang="zh-CN" altLang="en-US" sz="1400" dirty="0"/>
              <a:t>请求帧到局域网中的所有设备来 查找目标设备的 </a:t>
            </a:r>
            <a:r>
              <a:rPr lang="en-US" altLang="zh-CN" sz="1400" dirty="0"/>
              <a:t>MAC </a:t>
            </a:r>
            <a:r>
              <a:rPr lang="zh-CN" altLang="en-US" sz="1400" dirty="0"/>
              <a:t>地址。这个请求包含源设备的 </a:t>
            </a:r>
            <a:r>
              <a:rPr lang="en-US" altLang="zh-CN" sz="1400" dirty="0"/>
              <a:t>IP </a:t>
            </a:r>
            <a:r>
              <a:rPr lang="zh-CN" altLang="en-US" sz="1400" dirty="0"/>
              <a:t>地址和 </a:t>
            </a:r>
            <a:r>
              <a:rPr lang="en-US" altLang="zh-CN" sz="1400" dirty="0"/>
              <a:t>MAC </a:t>
            </a:r>
            <a:r>
              <a:rPr lang="zh-CN" altLang="en-US" sz="1400" dirty="0"/>
              <a:t>地址。目标设备收到请求后，会回复一个包含其 </a:t>
            </a:r>
            <a:r>
              <a:rPr lang="en-US" altLang="zh-CN" sz="1400" dirty="0"/>
              <a:t>IP </a:t>
            </a:r>
            <a:r>
              <a:rPr lang="zh-CN" altLang="en-US" sz="1400" dirty="0"/>
              <a:t>地址和 </a:t>
            </a:r>
            <a:r>
              <a:rPr lang="en-US" altLang="zh-CN" sz="1400" dirty="0"/>
              <a:t>MAC </a:t>
            </a:r>
            <a:r>
              <a:rPr lang="zh-CN" altLang="en-US" sz="1400" dirty="0"/>
              <a:t>地址的 </a:t>
            </a:r>
            <a:r>
              <a:rPr lang="en-US" altLang="zh-CN" sz="1400" dirty="0"/>
              <a:t>ARP </a:t>
            </a:r>
            <a:r>
              <a:rPr lang="zh-CN" altLang="en-US" sz="1400" dirty="0"/>
              <a:t>响应帧。 </a:t>
            </a:r>
          </a:p>
        </p:txBody>
      </p:sp>
      <p:sp>
        <p:nvSpPr>
          <p:cNvPr id="10" name="文本框 9">
            <a:extLst>
              <a:ext uri="{FF2B5EF4-FFF2-40B4-BE49-F238E27FC236}">
                <a16:creationId xmlns:a16="http://schemas.microsoft.com/office/drawing/2014/main" id="{87ED38F0-7100-AF2D-6BDF-699C01C6DBDF}"/>
              </a:ext>
            </a:extLst>
          </p:cNvPr>
          <p:cNvSpPr txBox="1"/>
          <p:nvPr/>
        </p:nvSpPr>
        <p:spPr>
          <a:xfrm>
            <a:off x="1130104" y="1955431"/>
            <a:ext cx="3385751" cy="369332"/>
          </a:xfrm>
          <a:prstGeom prst="rect">
            <a:avLst/>
          </a:prstGeom>
          <a:noFill/>
        </p:spPr>
        <p:txBody>
          <a:bodyPr wrap="square" rtlCol="0">
            <a:spAutoFit/>
          </a:bodyPr>
          <a:lstStyle/>
          <a:p>
            <a:r>
              <a:rPr lang="en-US" altLang="zh-CN" b="1" dirty="0"/>
              <a:t>1.</a:t>
            </a:r>
            <a:r>
              <a:rPr lang="zh-CN" altLang="en-US" b="1" dirty="0"/>
              <a:t> </a:t>
            </a:r>
            <a:r>
              <a:rPr lang="en-US" altLang="zh-CN" b="1" dirty="0"/>
              <a:t>ARP</a:t>
            </a:r>
            <a:r>
              <a:rPr lang="zh-CN" altLang="en-US" b="1" dirty="0"/>
              <a:t>（地址解析协议）：</a:t>
            </a:r>
          </a:p>
        </p:txBody>
      </p:sp>
      <p:sp>
        <p:nvSpPr>
          <p:cNvPr id="11" name="文本框 10">
            <a:extLst>
              <a:ext uri="{FF2B5EF4-FFF2-40B4-BE49-F238E27FC236}">
                <a16:creationId xmlns:a16="http://schemas.microsoft.com/office/drawing/2014/main" id="{FF076CAD-808E-644A-7F09-B2C380134C77}"/>
              </a:ext>
            </a:extLst>
          </p:cNvPr>
          <p:cNvSpPr txBox="1"/>
          <p:nvPr/>
        </p:nvSpPr>
        <p:spPr>
          <a:xfrm>
            <a:off x="1130103" y="4069946"/>
            <a:ext cx="3385751" cy="369332"/>
          </a:xfrm>
          <a:prstGeom prst="rect">
            <a:avLst/>
          </a:prstGeom>
          <a:noFill/>
        </p:spPr>
        <p:txBody>
          <a:bodyPr wrap="square" rtlCol="0">
            <a:spAutoFit/>
          </a:bodyPr>
          <a:lstStyle/>
          <a:p>
            <a:r>
              <a:rPr lang="en-US" altLang="zh-CN" b="1" dirty="0"/>
              <a:t>2. DNS</a:t>
            </a:r>
            <a:r>
              <a:rPr lang="zh-CN" altLang="en-US" b="1" dirty="0"/>
              <a:t>（域名系统）：</a:t>
            </a:r>
          </a:p>
        </p:txBody>
      </p:sp>
      <p:sp>
        <p:nvSpPr>
          <p:cNvPr id="12" name="文本框 11">
            <a:extLst>
              <a:ext uri="{FF2B5EF4-FFF2-40B4-BE49-F238E27FC236}">
                <a16:creationId xmlns:a16="http://schemas.microsoft.com/office/drawing/2014/main" id="{A73C8A5D-9045-723F-A03E-31CEC8CA9ADA}"/>
              </a:ext>
            </a:extLst>
          </p:cNvPr>
          <p:cNvSpPr txBox="1"/>
          <p:nvPr/>
        </p:nvSpPr>
        <p:spPr>
          <a:xfrm>
            <a:off x="1425147" y="4416886"/>
            <a:ext cx="10058400" cy="1661993"/>
          </a:xfrm>
          <a:prstGeom prst="rect">
            <a:avLst/>
          </a:prstGeom>
          <a:noFill/>
        </p:spPr>
        <p:txBody>
          <a:bodyPr wrap="square" rtlCol="0">
            <a:spAutoFit/>
          </a:bodyPr>
          <a:lstStyle/>
          <a:p>
            <a:r>
              <a:rPr lang="en-US" altLang="zh-CN" dirty="0"/>
              <a:t>       </a:t>
            </a:r>
            <a:r>
              <a:rPr lang="en-US" altLang="zh-CN" sz="1400" dirty="0"/>
              <a:t>DNS (Domain Name System)</a:t>
            </a:r>
            <a:r>
              <a:rPr lang="zh-CN" altLang="en-US" sz="1400" dirty="0"/>
              <a:t>是一个应用层协议，</a:t>
            </a:r>
            <a:r>
              <a:rPr lang="zh-CN" altLang="en-US" sz="1400" dirty="0">
                <a:solidFill>
                  <a:srgbClr val="FF0000"/>
                </a:solidFill>
              </a:rPr>
              <a:t>域名系统</a:t>
            </a:r>
            <a:r>
              <a:rPr lang="en-US" altLang="zh-CN" sz="1400" dirty="0">
                <a:solidFill>
                  <a:srgbClr val="FF0000"/>
                </a:solidFill>
              </a:rPr>
              <a:t>(DNS)</a:t>
            </a:r>
            <a:r>
              <a:rPr lang="zh-CN" altLang="en-US" sz="1400" dirty="0">
                <a:solidFill>
                  <a:srgbClr val="FF0000"/>
                </a:solidFill>
              </a:rPr>
              <a:t>的作用是将人类可读的域名</a:t>
            </a:r>
            <a:r>
              <a:rPr lang="en-US" altLang="zh-CN" sz="1400" dirty="0">
                <a:solidFill>
                  <a:srgbClr val="FF0000"/>
                </a:solidFill>
              </a:rPr>
              <a:t>(</a:t>
            </a:r>
            <a:r>
              <a:rPr lang="zh-CN" altLang="en-US" sz="1400" dirty="0">
                <a:solidFill>
                  <a:srgbClr val="FF0000"/>
                </a:solidFill>
              </a:rPr>
              <a:t>如 </a:t>
            </a:r>
            <a:r>
              <a:rPr lang="en-US" altLang="zh-CN" sz="1400" dirty="0">
                <a:solidFill>
                  <a:srgbClr val="FF0000"/>
                </a:solidFill>
              </a:rPr>
              <a:t>www.example.com)</a:t>
            </a:r>
            <a:r>
              <a:rPr lang="zh-CN" altLang="en-US" sz="1400" dirty="0">
                <a:solidFill>
                  <a:srgbClr val="FF0000"/>
                </a:solidFill>
              </a:rPr>
              <a:t>转换为机器可读的 </a:t>
            </a:r>
            <a:r>
              <a:rPr lang="en-US" altLang="zh-CN" sz="1400" dirty="0">
                <a:solidFill>
                  <a:srgbClr val="FF0000"/>
                </a:solidFill>
              </a:rPr>
              <a:t>IP </a:t>
            </a:r>
            <a:r>
              <a:rPr lang="zh-CN" altLang="en-US" sz="1400" dirty="0">
                <a:solidFill>
                  <a:srgbClr val="FF0000"/>
                </a:solidFill>
              </a:rPr>
              <a:t>地址</a:t>
            </a:r>
            <a:r>
              <a:rPr lang="en-US" altLang="zh-CN" sz="1400" dirty="0"/>
              <a:t>(</a:t>
            </a:r>
            <a:r>
              <a:rPr lang="zh-CN" altLang="en-US" sz="1400" dirty="0"/>
              <a:t>如 </a:t>
            </a:r>
            <a:r>
              <a:rPr lang="en-US" altLang="zh-CN" sz="1400" dirty="0"/>
              <a:t>192.0.2.44)</a:t>
            </a:r>
            <a:r>
              <a:rPr lang="zh-CN" altLang="en-US" sz="1400" dirty="0"/>
              <a:t>。 </a:t>
            </a:r>
            <a:r>
              <a:rPr lang="en-US" altLang="zh-CN" sz="1400" dirty="0"/>
              <a:t>DNS </a:t>
            </a:r>
            <a:r>
              <a:rPr lang="zh-CN" altLang="en-US" sz="1400" dirty="0"/>
              <a:t>系统使用 树状层次结构，包括多个 </a:t>
            </a:r>
            <a:r>
              <a:rPr lang="en-US" altLang="zh-CN" sz="1400" dirty="0"/>
              <a:t>DNS </a:t>
            </a:r>
            <a:r>
              <a:rPr lang="zh-CN" altLang="en-US" sz="1400" dirty="0"/>
              <a:t>服务器，它们负责不同的域名解析。当用户输入一个域名时， 客户端的 </a:t>
            </a:r>
            <a:r>
              <a:rPr lang="en-US" altLang="zh-CN" sz="1400" dirty="0"/>
              <a:t>DNS </a:t>
            </a:r>
            <a:r>
              <a:rPr lang="zh-CN" altLang="en-US" sz="1400" dirty="0"/>
              <a:t>解析器将向根 </a:t>
            </a:r>
            <a:r>
              <a:rPr lang="en-US" altLang="zh-CN" sz="1400" dirty="0"/>
              <a:t>DNS </a:t>
            </a:r>
            <a:r>
              <a:rPr lang="zh-CN" altLang="en-US" sz="1400" dirty="0"/>
              <a:t>服务器发送查询，然后逐级查询更低级别的 </a:t>
            </a:r>
            <a:r>
              <a:rPr lang="en-US" altLang="zh-CN" sz="1400" dirty="0"/>
              <a:t>DNS </a:t>
            </a:r>
            <a:r>
              <a:rPr lang="zh-CN" altLang="en-US" sz="1400" dirty="0"/>
              <a:t>服务器， 直到找到与域名相关的 </a:t>
            </a:r>
            <a:r>
              <a:rPr lang="en-US" altLang="zh-CN" sz="1400" dirty="0"/>
              <a:t>IP </a:t>
            </a:r>
            <a:r>
              <a:rPr lang="zh-CN" altLang="en-US" sz="1400" dirty="0"/>
              <a:t>地址。 </a:t>
            </a:r>
            <a:endParaRPr lang="en-US" altLang="zh-CN" sz="1400" dirty="0"/>
          </a:p>
          <a:p>
            <a:r>
              <a:rPr lang="en-US" altLang="zh-CN" sz="1400" dirty="0"/>
              <a:t>       DNS </a:t>
            </a:r>
            <a:r>
              <a:rPr lang="zh-CN" altLang="en-US" sz="1400" dirty="0"/>
              <a:t>协议建立在 </a:t>
            </a:r>
            <a:r>
              <a:rPr lang="en-US" altLang="zh-CN" sz="1400" dirty="0"/>
              <a:t>UDP </a:t>
            </a:r>
            <a:r>
              <a:rPr lang="zh-CN" altLang="en-US" sz="1400" dirty="0"/>
              <a:t>或 </a:t>
            </a:r>
            <a:r>
              <a:rPr lang="en-US" altLang="zh-CN" sz="1400" dirty="0"/>
              <a:t>TCP </a:t>
            </a:r>
            <a:r>
              <a:rPr lang="zh-CN" altLang="en-US" sz="1400" dirty="0"/>
              <a:t>协议之上，默认使用 </a:t>
            </a:r>
            <a:r>
              <a:rPr lang="en-US" altLang="zh-CN" sz="1400" dirty="0"/>
              <a:t>53 </a:t>
            </a:r>
            <a:r>
              <a:rPr lang="zh-CN" altLang="en-US" sz="1400" dirty="0"/>
              <a:t>号端口。客户端默认通过 </a:t>
            </a:r>
            <a:r>
              <a:rPr lang="en-US" altLang="zh-CN" sz="1400" dirty="0"/>
              <a:t>UDP </a:t>
            </a:r>
            <a:r>
              <a:rPr lang="zh-CN" altLang="en-US" sz="1400" dirty="0"/>
              <a:t>协 议进行通讯，但是由于广域网中不适合传输过大的 </a:t>
            </a:r>
            <a:r>
              <a:rPr lang="en-US" altLang="zh-CN" sz="1400" dirty="0"/>
              <a:t>UDP </a:t>
            </a:r>
            <a:r>
              <a:rPr lang="zh-CN" altLang="en-US" sz="1400" dirty="0"/>
              <a:t>数据包，因此规定当报文长度超过了 </a:t>
            </a:r>
            <a:r>
              <a:rPr lang="en-US" altLang="zh-CN" sz="1400" dirty="0"/>
              <a:t>512 </a:t>
            </a:r>
            <a:r>
              <a:rPr lang="zh-CN" altLang="en-US" sz="1400" dirty="0"/>
              <a:t>字节时，应转换为使用 </a:t>
            </a:r>
            <a:r>
              <a:rPr lang="en-US" altLang="zh-CN" sz="1400" dirty="0"/>
              <a:t>TCP </a:t>
            </a:r>
            <a:r>
              <a:rPr lang="zh-CN" altLang="en-US" sz="1400" dirty="0"/>
              <a:t>协议进行数据传输。</a:t>
            </a:r>
            <a:r>
              <a:rPr lang="en-US" altLang="zh-CN" sz="1400" dirty="0"/>
              <a:t>DNS </a:t>
            </a:r>
            <a:r>
              <a:rPr lang="zh-CN" altLang="en-US" sz="1400" dirty="0"/>
              <a:t>是一种可以将域名和 </a:t>
            </a:r>
            <a:r>
              <a:rPr lang="en-US" altLang="zh-CN" sz="1400" dirty="0"/>
              <a:t>IP </a:t>
            </a:r>
            <a:r>
              <a:rPr lang="zh-CN" altLang="en-US" sz="1400" dirty="0"/>
              <a:t>地址相互映射的以层次结构分布的数据库系统。 </a:t>
            </a:r>
          </a:p>
        </p:txBody>
      </p:sp>
    </p:spTree>
    <p:extLst>
      <p:ext uri="{BB962C8B-B14F-4D97-AF65-F5344CB8AC3E}">
        <p14:creationId xmlns:p14="http://schemas.microsoft.com/office/powerpoint/2010/main" val="3788367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sym typeface="+mn-ea"/>
              </a:rPr>
              <a:t>互联网协议实验</a:t>
            </a:r>
            <a:endParaRPr lang="en-US" altLang="zh-CN" dirty="0">
              <a:sym typeface="+mn-ea"/>
            </a:endParaRPr>
          </a:p>
          <a:p>
            <a:pPr marL="0" indent="0">
              <a:buNone/>
            </a:pPr>
            <a:endParaRPr lang="zh-CN" altLang="en-US" dirty="0">
              <a:solidFill>
                <a:schemeClr val="tx1"/>
              </a:solidFill>
            </a:endParaRPr>
          </a:p>
        </p:txBody>
      </p:sp>
      <p:sp>
        <p:nvSpPr>
          <p:cNvPr id="3" name="标题 2"/>
          <p:cNvSpPr>
            <a:spLocks noGrp="1"/>
          </p:cNvSpPr>
          <p:nvPr>
            <p:ph type="title"/>
          </p:nvPr>
        </p:nvSpPr>
        <p:spPr/>
        <p:txBody>
          <a:bodyPr/>
          <a:lstStyle/>
          <a:p>
            <a:r>
              <a:rPr lang="zh-CN" altLang="en-US" dirty="0"/>
              <a:t>调研与结果解释</a:t>
            </a:r>
          </a:p>
        </p:txBody>
      </p:sp>
      <p:sp>
        <p:nvSpPr>
          <p:cNvPr id="5" name="文本框 4">
            <a:extLst>
              <a:ext uri="{FF2B5EF4-FFF2-40B4-BE49-F238E27FC236}">
                <a16:creationId xmlns:a16="http://schemas.microsoft.com/office/drawing/2014/main" id="{88A1F74E-4B32-1FE5-9FCC-155896D6E7EF}"/>
              </a:ext>
            </a:extLst>
          </p:cNvPr>
          <p:cNvSpPr txBox="1"/>
          <p:nvPr/>
        </p:nvSpPr>
        <p:spPr>
          <a:xfrm>
            <a:off x="1388836" y="2285522"/>
            <a:ext cx="10058400" cy="1384995"/>
          </a:xfrm>
          <a:prstGeom prst="rect">
            <a:avLst/>
          </a:prstGeom>
          <a:noFill/>
        </p:spPr>
        <p:txBody>
          <a:bodyPr wrap="square" rtlCol="0">
            <a:spAutoFit/>
          </a:bodyPr>
          <a:lstStyle/>
          <a:p>
            <a:r>
              <a:rPr lang="en-US" altLang="zh-CN" sz="1400" dirty="0"/>
              <a:t>       TCP (Transmission Control Protocol </a:t>
            </a:r>
            <a:r>
              <a:rPr lang="zh-CN" altLang="en-US" sz="1400" dirty="0"/>
              <a:t>传输控制协议</a:t>
            </a:r>
            <a:r>
              <a:rPr lang="en-US" altLang="zh-CN" sz="1400" dirty="0"/>
              <a:t>)</a:t>
            </a:r>
            <a:r>
              <a:rPr lang="zh-CN" altLang="en-US" sz="1400" dirty="0"/>
              <a:t>是一种</a:t>
            </a:r>
            <a:r>
              <a:rPr lang="zh-CN" altLang="en-US" sz="1400" dirty="0">
                <a:solidFill>
                  <a:srgbClr val="FF0000"/>
                </a:solidFill>
              </a:rPr>
              <a:t>面向连接的、可靠的、基于字节流的传输层通信协议</a:t>
            </a:r>
            <a:r>
              <a:rPr lang="zh-CN" altLang="en-US" sz="1400" dirty="0"/>
              <a:t>，由 </a:t>
            </a:r>
            <a:r>
              <a:rPr lang="en-US" altLang="zh-CN" sz="1400" dirty="0"/>
              <a:t>IETF </a:t>
            </a:r>
            <a:r>
              <a:rPr lang="zh-CN" altLang="en-US" sz="1400" dirty="0"/>
              <a:t>的 </a:t>
            </a:r>
            <a:r>
              <a:rPr lang="en-US" altLang="zh-CN" sz="1400" dirty="0"/>
              <a:t>RFC 793 </a:t>
            </a:r>
            <a:r>
              <a:rPr lang="zh-CN" altLang="en-US" sz="1400" dirty="0"/>
              <a:t>定义。在简化的计算机网络 </a:t>
            </a:r>
            <a:r>
              <a:rPr lang="en-US" altLang="zh-CN" sz="1400" dirty="0"/>
              <a:t>OSI </a:t>
            </a:r>
            <a:r>
              <a:rPr lang="zh-CN" altLang="en-US" sz="1400" dirty="0"/>
              <a:t>模型中，</a:t>
            </a:r>
            <a:r>
              <a:rPr lang="zh-CN" altLang="en-US" sz="1400" dirty="0">
                <a:solidFill>
                  <a:srgbClr val="FF0000"/>
                </a:solidFill>
              </a:rPr>
              <a:t>它完成第四层传输层所指定的功能</a:t>
            </a:r>
            <a:r>
              <a:rPr lang="zh-CN" altLang="en-US" sz="1400" dirty="0"/>
              <a:t>。 </a:t>
            </a:r>
            <a:endParaRPr lang="en-US" altLang="zh-CN" sz="1400" dirty="0"/>
          </a:p>
          <a:p>
            <a:r>
              <a:rPr lang="en-US" altLang="zh-CN" sz="1400" dirty="0"/>
              <a:t>       </a:t>
            </a:r>
            <a:r>
              <a:rPr lang="zh-CN" altLang="en-US" sz="1400" dirty="0"/>
              <a:t>应用层向 </a:t>
            </a:r>
            <a:r>
              <a:rPr lang="en-US" altLang="zh-CN" sz="1400" dirty="0"/>
              <a:t>TCP </a:t>
            </a:r>
            <a:r>
              <a:rPr lang="zh-CN" altLang="en-US" sz="1400" dirty="0"/>
              <a:t>层发送用于网间传输的、用 </a:t>
            </a:r>
            <a:r>
              <a:rPr lang="en-US" altLang="zh-CN" sz="1400" dirty="0"/>
              <a:t>8 </a:t>
            </a:r>
            <a:r>
              <a:rPr lang="zh-CN" altLang="en-US" sz="1400" dirty="0"/>
              <a:t>位字节表示的数据流，然后 </a:t>
            </a:r>
            <a:r>
              <a:rPr lang="en-US" altLang="zh-CN" sz="1400" dirty="0"/>
              <a:t>TCP </a:t>
            </a:r>
            <a:r>
              <a:rPr lang="zh-CN" altLang="en-US" sz="1400" dirty="0"/>
              <a:t>把数据流分区成适当长度的报文段</a:t>
            </a:r>
            <a:r>
              <a:rPr lang="en-US" altLang="zh-CN" sz="1400" dirty="0"/>
              <a:t>(</a:t>
            </a:r>
            <a:r>
              <a:rPr lang="zh-CN" altLang="en-US" sz="1400" dirty="0"/>
              <a:t>通常受该计算机连接的网络的数据链路层的最大传输单元</a:t>
            </a:r>
            <a:r>
              <a:rPr lang="en-US" altLang="zh-CN" sz="1400" dirty="0"/>
              <a:t>(MTU)</a:t>
            </a:r>
            <a:r>
              <a:rPr lang="zh-CN" altLang="en-US" sz="1400" dirty="0"/>
              <a:t>的限制</a:t>
            </a:r>
            <a:r>
              <a:rPr lang="en-US" altLang="zh-CN" sz="1400" dirty="0"/>
              <a:t>) </a:t>
            </a:r>
            <a:r>
              <a:rPr lang="zh-CN" altLang="en-US" sz="1400" dirty="0"/>
              <a:t>。之后 </a:t>
            </a:r>
            <a:r>
              <a:rPr lang="en-US" altLang="zh-CN" sz="1400" dirty="0"/>
              <a:t>TCP </a:t>
            </a:r>
            <a:r>
              <a:rPr lang="zh-CN" altLang="en-US" sz="1400" dirty="0"/>
              <a:t>把结果包传给 </a:t>
            </a:r>
            <a:r>
              <a:rPr lang="en-US" altLang="zh-CN" sz="1400" dirty="0"/>
              <a:t>IP </a:t>
            </a:r>
            <a:r>
              <a:rPr lang="zh-CN" altLang="en-US" sz="1400" dirty="0"/>
              <a:t>层，由它来通过网络将包传送给接收端实体的 </a:t>
            </a:r>
            <a:r>
              <a:rPr lang="en-US" altLang="zh-CN" sz="1400" dirty="0"/>
              <a:t>TCP </a:t>
            </a:r>
            <a:r>
              <a:rPr lang="zh-CN" altLang="en-US" sz="1400" dirty="0"/>
              <a:t>层。</a:t>
            </a:r>
            <a:r>
              <a:rPr lang="en-US" altLang="zh-CN" sz="1400" dirty="0"/>
              <a:t>TCP </a:t>
            </a:r>
            <a:r>
              <a:rPr lang="zh-CN" altLang="en-US" sz="1400" dirty="0"/>
              <a:t>将用户数据打包构成报文段，它发送数据时启动一个定时器，另一端收到数据进行确认，对失序 的数据重新排序，丢弃重复的数据。简单说，</a:t>
            </a:r>
            <a:r>
              <a:rPr lang="en-US" altLang="zh-CN" sz="1400" dirty="0"/>
              <a:t> TCP </a:t>
            </a:r>
            <a:r>
              <a:rPr lang="zh-CN" altLang="en-US" sz="1400" dirty="0"/>
              <a:t>协议的作用是，保证数据通信的完整性和可靠性，防止丢包。</a:t>
            </a:r>
          </a:p>
        </p:txBody>
      </p:sp>
      <p:sp>
        <p:nvSpPr>
          <p:cNvPr id="10" name="文本框 9">
            <a:extLst>
              <a:ext uri="{FF2B5EF4-FFF2-40B4-BE49-F238E27FC236}">
                <a16:creationId xmlns:a16="http://schemas.microsoft.com/office/drawing/2014/main" id="{87ED38F0-7100-AF2D-6BDF-699C01C6DBDF}"/>
              </a:ext>
            </a:extLst>
          </p:cNvPr>
          <p:cNvSpPr txBox="1"/>
          <p:nvPr/>
        </p:nvSpPr>
        <p:spPr>
          <a:xfrm>
            <a:off x="1148639" y="1955431"/>
            <a:ext cx="3385751" cy="369332"/>
          </a:xfrm>
          <a:prstGeom prst="rect">
            <a:avLst/>
          </a:prstGeom>
          <a:noFill/>
        </p:spPr>
        <p:txBody>
          <a:bodyPr wrap="square" rtlCol="0">
            <a:spAutoFit/>
          </a:bodyPr>
          <a:lstStyle/>
          <a:p>
            <a:r>
              <a:rPr lang="en-US" altLang="zh-CN" b="1" dirty="0"/>
              <a:t>3.</a:t>
            </a:r>
            <a:r>
              <a:rPr lang="zh-CN" altLang="en-US" b="1" dirty="0"/>
              <a:t> </a:t>
            </a:r>
            <a:r>
              <a:rPr lang="en-US" altLang="zh-CN" b="1" dirty="0"/>
              <a:t>TCP</a:t>
            </a:r>
            <a:r>
              <a:rPr lang="zh-CN" altLang="en-US" b="1" dirty="0"/>
              <a:t>（传输控制协议）：</a:t>
            </a:r>
          </a:p>
        </p:txBody>
      </p:sp>
      <p:sp>
        <p:nvSpPr>
          <p:cNvPr id="11" name="文本框 10">
            <a:extLst>
              <a:ext uri="{FF2B5EF4-FFF2-40B4-BE49-F238E27FC236}">
                <a16:creationId xmlns:a16="http://schemas.microsoft.com/office/drawing/2014/main" id="{FF076CAD-808E-644A-7F09-B2C380134C77}"/>
              </a:ext>
            </a:extLst>
          </p:cNvPr>
          <p:cNvSpPr txBox="1"/>
          <p:nvPr/>
        </p:nvSpPr>
        <p:spPr>
          <a:xfrm>
            <a:off x="1148638" y="4020519"/>
            <a:ext cx="3385751" cy="369332"/>
          </a:xfrm>
          <a:prstGeom prst="rect">
            <a:avLst/>
          </a:prstGeom>
          <a:noFill/>
        </p:spPr>
        <p:txBody>
          <a:bodyPr wrap="square" rtlCol="0">
            <a:spAutoFit/>
          </a:bodyPr>
          <a:lstStyle/>
          <a:p>
            <a:r>
              <a:rPr lang="en-US" altLang="zh-CN" b="1" dirty="0"/>
              <a:t>4. HTTP</a:t>
            </a:r>
            <a:r>
              <a:rPr lang="zh-CN" altLang="en-US" b="1" dirty="0"/>
              <a:t>（超文本传输协议）：</a:t>
            </a:r>
          </a:p>
        </p:txBody>
      </p:sp>
      <p:sp>
        <p:nvSpPr>
          <p:cNvPr id="12" name="文本框 11">
            <a:extLst>
              <a:ext uri="{FF2B5EF4-FFF2-40B4-BE49-F238E27FC236}">
                <a16:creationId xmlns:a16="http://schemas.microsoft.com/office/drawing/2014/main" id="{A73C8A5D-9045-723F-A03E-31CEC8CA9ADA}"/>
              </a:ext>
            </a:extLst>
          </p:cNvPr>
          <p:cNvSpPr txBox="1"/>
          <p:nvPr/>
        </p:nvSpPr>
        <p:spPr>
          <a:xfrm>
            <a:off x="1443682" y="4367459"/>
            <a:ext cx="10058400" cy="1231106"/>
          </a:xfrm>
          <a:prstGeom prst="rect">
            <a:avLst/>
          </a:prstGeom>
          <a:noFill/>
        </p:spPr>
        <p:txBody>
          <a:bodyPr wrap="square" rtlCol="0">
            <a:spAutoFit/>
          </a:bodyPr>
          <a:lstStyle/>
          <a:p>
            <a:r>
              <a:rPr lang="en-US" altLang="zh-CN" dirty="0"/>
              <a:t>       </a:t>
            </a:r>
            <a:r>
              <a:rPr lang="en-US" altLang="zh-CN" sz="1400" dirty="0"/>
              <a:t>HTTP </a:t>
            </a:r>
            <a:r>
              <a:rPr lang="zh-CN" altLang="en-US" sz="1400" dirty="0"/>
              <a:t>协议</a:t>
            </a:r>
            <a:r>
              <a:rPr lang="en-US" altLang="zh-CN" sz="1400" dirty="0"/>
              <a:t>(</a:t>
            </a:r>
            <a:r>
              <a:rPr lang="zh-CN" altLang="en-US" sz="1400" dirty="0"/>
              <a:t>超文本传输协议 </a:t>
            </a:r>
            <a:r>
              <a:rPr lang="en-US" altLang="zh-CN" sz="1400" dirty="0" err="1"/>
              <a:t>HyperText</a:t>
            </a:r>
            <a:r>
              <a:rPr lang="en-US" altLang="zh-CN" sz="1400" dirty="0"/>
              <a:t> Transfer Protocol)</a:t>
            </a:r>
            <a:r>
              <a:rPr lang="zh-CN" altLang="en-US" sz="1400" dirty="0"/>
              <a:t>，它是</a:t>
            </a:r>
            <a:r>
              <a:rPr lang="zh-CN" altLang="en-US" sz="1400" dirty="0">
                <a:solidFill>
                  <a:srgbClr val="FF0000"/>
                </a:solidFill>
              </a:rPr>
              <a:t>基于 </a:t>
            </a:r>
            <a:r>
              <a:rPr lang="en-US" altLang="zh-CN" sz="1400" dirty="0">
                <a:solidFill>
                  <a:srgbClr val="FF0000"/>
                </a:solidFill>
              </a:rPr>
              <a:t>TCP </a:t>
            </a:r>
            <a:r>
              <a:rPr lang="zh-CN" altLang="en-US" sz="1400" dirty="0">
                <a:solidFill>
                  <a:srgbClr val="FF0000"/>
                </a:solidFill>
              </a:rPr>
              <a:t>协议的应用层传输协议</a:t>
            </a:r>
            <a:r>
              <a:rPr lang="zh-CN" altLang="en-US" sz="1400" dirty="0"/>
              <a:t>，用于</a:t>
            </a:r>
            <a:r>
              <a:rPr lang="zh-CN" altLang="en-US" sz="1400" dirty="0">
                <a:solidFill>
                  <a:srgbClr val="FF0000"/>
                </a:solidFill>
              </a:rPr>
              <a:t>从 </a:t>
            </a:r>
            <a:r>
              <a:rPr lang="en-US" altLang="zh-CN" sz="1400" dirty="0">
                <a:solidFill>
                  <a:srgbClr val="FF0000"/>
                </a:solidFill>
              </a:rPr>
              <a:t>WWW </a:t>
            </a:r>
            <a:r>
              <a:rPr lang="zh-CN" altLang="en-US" sz="1400" dirty="0">
                <a:solidFill>
                  <a:srgbClr val="FF0000"/>
                </a:solidFill>
              </a:rPr>
              <a:t>服务器传输超文本到本地浏览器的传输协议</a:t>
            </a:r>
            <a:r>
              <a:rPr lang="zh-CN" altLang="en-US" sz="1400" dirty="0"/>
              <a:t>，</a:t>
            </a:r>
            <a:r>
              <a:rPr lang="en-US" altLang="zh-CN" sz="1400" dirty="0"/>
              <a:t>HTTP </a:t>
            </a:r>
            <a:r>
              <a:rPr lang="zh-CN" altLang="en-US" sz="1400" dirty="0"/>
              <a:t>是一个应用层协议，由请求和响应构成，是一个标准的客户端和服务器模型，简单来说就是客户端和服务端进行数据传输的一种规则。它指定了客户端可能发送给服务器什么样的消息以及得到什么样的响应。客户端发送 </a:t>
            </a:r>
            <a:r>
              <a:rPr lang="en-US" altLang="zh-CN" sz="1400" dirty="0"/>
              <a:t>HTTP </a:t>
            </a:r>
            <a:r>
              <a:rPr lang="zh-CN" altLang="en-US" sz="1400" dirty="0"/>
              <a:t>请求到服务器，请求特定资源（如网页或图像）。服务器收到请求后， 会发送 </a:t>
            </a:r>
            <a:r>
              <a:rPr lang="en-US" altLang="zh-CN" sz="1400" dirty="0"/>
              <a:t>HTTP </a:t>
            </a:r>
            <a:r>
              <a:rPr lang="zh-CN" altLang="en-US" sz="1400" dirty="0"/>
              <a:t>响应，包含请求的资源以及相关信息。</a:t>
            </a:r>
            <a:r>
              <a:rPr lang="en-US" altLang="zh-CN" sz="1400" dirty="0"/>
              <a:t>HTTP </a:t>
            </a:r>
            <a:r>
              <a:rPr lang="zh-CN" altLang="en-US" sz="1400" dirty="0"/>
              <a:t>通信通常是无状态的，每个请求和响应都独立于之前的请求和响应。 </a:t>
            </a:r>
          </a:p>
        </p:txBody>
      </p:sp>
    </p:spTree>
    <p:extLst>
      <p:ext uri="{BB962C8B-B14F-4D97-AF65-F5344CB8AC3E}">
        <p14:creationId xmlns:p14="http://schemas.microsoft.com/office/powerpoint/2010/main" val="4021825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c4558c7-71ac-4a1d-bbc0-d618599a7c78"/>
  <p:tag name="COMMONDATA" val="eyJoZGlkIjoiNGUxYTI1OGVhNTA3MThlNzJmMDJmNWMyMDJlMjgyZTkifQ=="/>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4513</Words>
  <Application>Microsoft Office PowerPoint</Application>
  <PresentationFormat>宽屏</PresentationFormat>
  <Paragraphs>201</Paragraphs>
  <Slides>36</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36</vt:i4>
      </vt:variant>
    </vt:vector>
  </HeadingPairs>
  <TitlesOfParts>
    <vt:vector size="41" baseType="lpstr">
      <vt:lpstr>等线</vt:lpstr>
      <vt:lpstr>微软雅黑</vt:lpstr>
      <vt:lpstr>Arial</vt:lpstr>
      <vt:lpstr>Impact</vt:lpstr>
      <vt:lpstr>A000120140530A99PPBG</vt:lpstr>
      <vt:lpstr>计算机网络研讨课第一阶段实验总结</vt:lpstr>
      <vt:lpstr>PowerPoint 演示文稿</vt:lpstr>
      <vt:lpstr>PowerPoint 演示文稿</vt:lpstr>
      <vt:lpstr>实验任务</vt:lpstr>
      <vt:lpstr>实验结果与分析</vt:lpstr>
      <vt:lpstr>实验结果与分析</vt:lpstr>
      <vt:lpstr>实验结果与分析</vt:lpstr>
      <vt:lpstr>调研与结果解释</vt:lpstr>
      <vt:lpstr>调研与结果解释</vt:lpstr>
      <vt:lpstr>调研与结果解释</vt:lpstr>
      <vt:lpstr>调研与结果解释</vt:lpstr>
      <vt:lpstr>PowerPoint 演示文稿</vt:lpstr>
      <vt:lpstr>实验任务与实验流程</vt:lpstr>
      <vt:lpstr>设计思路</vt:lpstr>
      <vt:lpstr>实验结果</vt:lpstr>
      <vt:lpstr>PowerPoint 演示文稿</vt:lpstr>
      <vt:lpstr>实验任务</vt:lpstr>
      <vt:lpstr>设计思路</vt:lpstr>
      <vt:lpstr>设计思路</vt:lpstr>
      <vt:lpstr>设计思路</vt:lpstr>
      <vt:lpstr>实验结果</vt:lpstr>
      <vt:lpstr>实验结果与分析</vt:lpstr>
      <vt:lpstr>实验结果与分析</vt:lpstr>
      <vt:lpstr>PowerPoint 演示文稿</vt:lpstr>
      <vt:lpstr>实验任务与流程</vt:lpstr>
      <vt:lpstr>设计思路</vt:lpstr>
      <vt:lpstr>设计思路</vt:lpstr>
      <vt:lpstr>设计思路</vt:lpstr>
      <vt:lpstr>实验结果</vt:lpstr>
      <vt:lpstr>PowerPoint 演示文稿</vt:lpstr>
      <vt:lpstr>实验任务与流程</vt:lpstr>
      <vt:lpstr>实验结果与分析</vt:lpstr>
      <vt:lpstr>实验结果与分析</vt:lpstr>
      <vt:lpstr>实验结果与分析</vt:lpstr>
      <vt:lpstr>实验结果与分析</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城昊 贾</cp:lastModifiedBy>
  <cp:revision>93</cp:revision>
  <dcterms:created xsi:type="dcterms:W3CDTF">2023-06-17T01:58:00Z</dcterms:created>
  <dcterms:modified xsi:type="dcterms:W3CDTF">2023-10-24T10:33:53Z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5B26339AB35D0CC029138D6447677679</vt:lpwstr>
  </property>
  <property fmtid="{D5CDD505-2E9C-101B-9397-08002B2CF9AE}" pid="3" name="KSOProductBuildVer">
    <vt:lpwstr>2052-11.1.0.14036</vt:lpwstr>
  </property>
</Properties>
</file>